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sldIdLst>
    <p:sldId id="256" r:id="rId2"/>
    <p:sldId id="315" r:id="rId3"/>
    <p:sldId id="257" r:id="rId4"/>
    <p:sldId id="258" r:id="rId5"/>
    <p:sldId id="318" r:id="rId6"/>
    <p:sldId id="261" r:id="rId7"/>
    <p:sldId id="320" r:id="rId8"/>
    <p:sldId id="359" r:id="rId9"/>
    <p:sldId id="319" r:id="rId10"/>
    <p:sldId id="283" r:id="rId11"/>
    <p:sldId id="316" r:id="rId12"/>
    <p:sldId id="264" r:id="rId13"/>
    <p:sldId id="266" r:id="rId14"/>
    <p:sldId id="317" r:id="rId15"/>
    <p:sldId id="268" r:id="rId16"/>
    <p:sldId id="269" r:id="rId17"/>
    <p:sldId id="270" r:id="rId18"/>
    <p:sldId id="271" r:id="rId19"/>
    <p:sldId id="356" r:id="rId20"/>
    <p:sldId id="360" r:id="rId21"/>
    <p:sldId id="361" r:id="rId22"/>
    <p:sldId id="362" r:id="rId23"/>
    <p:sldId id="265" r:id="rId24"/>
    <p:sldId id="272" r:id="rId25"/>
    <p:sldId id="353" r:id="rId26"/>
    <p:sldId id="273" r:id="rId27"/>
    <p:sldId id="274" r:id="rId28"/>
    <p:sldId id="291" r:id="rId29"/>
    <p:sldId id="292" r:id="rId30"/>
    <p:sldId id="293" r:id="rId31"/>
    <p:sldId id="295" r:id="rId32"/>
    <p:sldId id="354" r:id="rId33"/>
    <p:sldId id="297" r:id="rId34"/>
    <p:sldId id="298" r:id="rId35"/>
    <p:sldId id="300" r:id="rId36"/>
    <p:sldId id="301" r:id="rId37"/>
    <p:sldId id="302" r:id="rId38"/>
    <p:sldId id="303" r:id="rId39"/>
    <p:sldId id="304" r:id="rId40"/>
    <p:sldId id="305" r:id="rId41"/>
    <p:sldId id="306" r:id="rId42"/>
    <p:sldId id="307" r:id="rId43"/>
    <p:sldId id="308" r:id="rId44"/>
    <p:sldId id="311" r:id="rId45"/>
    <p:sldId id="312" r:id="rId46"/>
    <p:sldId id="313" r:id="rId47"/>
    <p:sldId id="314" r:id="rId48"/>
    <p:sldId id="355" r:id="rId49"/>
    <p:sldId id="357" r:id="rId50"/>
    <p:sldId id="358" r:id="rId51"/>
    <p:sldId id="262"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4B3058-446B-40BC-8FDD-3D620D13C556}">
  <a:tblStyle styleId="{334B3058-446B-40BC-8FDD-3D620D13C5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0359"/>
  </p:normalViewPr>
  <p:slideViewPr>
    <p:cSldViewPr snapToGrid="0" snapToObjects="1">
      <p:cViewPr varScale="1">
        <p:scale>
          <a:sx n="120" d="100"/>
          <a:sy n="120" d="100"/>
        </p:scale>
        <p:origin x="7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9aef1d48d_4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9aef1d48d_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c786bf28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c786bf28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fa57d6c6_0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fa57d6c6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fa57d6c6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2fa57d6c6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2fa57d6c6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2fa57d6c6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Phylogenetic signal can be thought of as the ability to predict a trait given only the phylogenetic placement.</a:t>
            </a:r>
          </a:p>
        </p:txBody>
      </p:sp>
    </p:spTree>
    <p:extLst>
      <p:ext uri="{BB962C8B-B14F-4D97-AF65-F5344CB8AC3E}">
        <p14:creationId xmlns:p14="http://schemas.microsoft.com/office/powerpoint/2010/main" val="128377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Bootstrapping involves sampling a fraction of the alignment and recalculating the tree, this happens e.g. 100 times. Then, the tree made from all the data is compared to each of the bootstrapped trees. If the same splits occur in the bootstrapped tree, then the bootstrap supports that branch.</a:t>
            </a:r>
          </a:p>
        </p:txBody>
      </p:sp>
    </p:spTree>
    <p:extLst>
      <p:ext uri="{BB962C8B-B14F-4D97-AF65-F5344CB8AC3E}">
        <p14:creationId xmlns:p14="http://schemas.microsoft.com/office/powerpoint/2010/main" val="3709722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fa57d6c6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2fa57d6c6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Shared evolution and independent evolution?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Inferred common ancestor</a:t>
            </a:r>
            <a:endParaRPr dirty="0"/>
          </a:p>
        </p:txBody>
      </p:sp>
    </p:spTree>
    <p:extLst>
      <p:ext uri="{BB962C8B-B14F-4D97-AF65-F5344CB8AC3E}">
        <p14:creationId xmlns:p14="http://schemas.microsoft.com/office/powerpoint/2010/main" val="275349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2fa57d6c6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2fa57d6c6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A481196-2328-4095-8295-B778491EAB7F}" type="slidenum">
              <a:rPr lang="en-GB">
                <a:solidFill>
                  <a:prstClr val="white"/>
                </a:solidFill>
              </a:rPr>
              <a:pPr/>
              <a:t>25</a:t>
            </a:fld>
            <a:endParaRPr lang="en-GB">
              <a:solidFill>
                <a:prstClr val="white"/>
              </a:solidFill>
            </a:endParaRPr>
          </a:p>
        </p:txBody>
      </p:sp>
      <p:sp>
        <p:nvSpPr>
          <p:cNvPr id="107521" name="Rectangle 1"/>
          <p:cNvSpPr txBox="1">
            <a:spLocks noGrp="1" noRot="1" noChangeAspect="1" noChangeArrowheads="1"/>
          </p:cNvSpPr>
          <p:nvPr>
            <p:ph type="sldImg"/>
          </p:nvPr>
        </p:nvSpPr>
        <p:spPr bwMode="auto">
          <a:xfrm>
            <a:off x="77788" y="733425"/>
            <a:ext cx="6513512" cy="36655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107522" name="Text Box 2"/>
          <p:cNvSpPr txBox="1">
            <a:spLocks noChangeArrowheads="1"/>
          </p:cNvSpPr>
          <p:nvPr/>
        </p:nvSpPr>
        <p:spPr bwMode="auto">
          <a:xfrm>
            <a:off x="889212" y="4643517"/>
            <a:ext cx="4890665" cy="43991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457200" fontAlgn="base">
              <a:spcBef>
                <a:spcPct val="0"/>
              </a:spcBef>
              <a:spcAft>
                <a:spcPct val="0"/>
              </a:spcAft>
              <a:buClr>
                <a:srgbClr val="000000"/>
              </a:buClr>
              <a:buSzPct val="100000"/>
              <a:buFont typeface="Times New Roman" pitchFamily="16" charset="0"/>
              <a:buNone/>
            </a:pPr>
            <a:endParaRPr lang="en-GB" sz="2400">
              <a:solidFill>
                <a:prstClr val="white"/>
              </a:solidFill>
              <a:latin typeface="Times New Roman" pitchFamily="16" charset="0"/>
            </a:endParaRPr>
          </a:p>
        </p:txBody>
      </p:sp>
    </p:spTree>
    <p:extLst>
      <p:ext uri="{BB962C8B-B14F-4D97-AF65-F5344CB8AC3E}">
        <p14:creationId xmlns:p14="http://schemas.microsoft.com/office/powerpoint/2010/main" val="3534830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fa57d6c6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fa57d6c6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Timed phylogenies?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fa57d6c6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fa57d6c6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Too many things on here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2fa57d6c6_0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2fa57d6c6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Timed phylogenies?</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fa57d6c6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fa57d6c6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2fa57d6c6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2fa57d6c6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fa57d6c6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2fa57d6c6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fa57d6c6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2fa57d6c6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2fa57d6c6_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2fa57d6c6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2fa57d6c6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2fa57d6c6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2fa57d6c6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2fa57d6c6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2fa57d6c6_0_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2fa57d6c6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2fa57d6c6_0_9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2fa57d6c6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fa57d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fa57d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represent ancestral relationships --- they capture information about relatedness.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2fa57d6c6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fa57d6c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fa57d6c6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2fa57d6c6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2fa57d6c6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2fa57d6c6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2fa57d6c6_0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2fa57d6c6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2fa57d6c6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2fa57d6c6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fa57d6c6_0_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fa57d6c6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2fa57d6c6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2fa57d6c6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2fa57d6c6_0_1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2fa57d6c6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fa57d6c6_0_1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fa57d6c6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2fa57d6c6_0_1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2fa57d6c6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People use phylogenetic trees to study a whole range of different timescales. Here we have an image from a very nice paper which used metagenomics to propose the existence of this candidate phyla radiation.</a:t>
            </a:r>
          </a:p>
          <a:p>
            <a:r>
              <a:rPr lang="en-GB" dirty="0"/>
              <a:t>For context, all the eukaryotes, plants, animals, parasites etc are all down here.</a:t>
            </a:r>
          </a:p>
        </p:txBody>
      </p:sp>
    </p:spTree>
    <p:extLst>
      <p:ext uri="{BB962C8B-B14F-4D97-AF65-F5344CB8AC3E}">
        <p14:creationId xmlns:p14="http://schemas.microsoft.com/office/powerpoint/2010/main" val="963967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7d3e64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7d3e64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071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fa57d6c6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fa57d6c6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However, people also use phylogenetic trees to study what some people would call micro-evolution. Very small changes between very closely related organisms.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example, here is one of the first use of sequence data for molecular epidemiology in 1992. A dentist was implicated in the infection of his patients with HIV. The close phylogenetic relationship of the HIV from the dentist and his patients is strong evidence that there’s a link in their infections.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Introduce the basic terminology – tips</a:t>
            </a:r>
            <a:r>
              <a:rPr lang="en-GB"/>
              <a:t>, branches, how to read it etc</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fa57d6c6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fa57d6c6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06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fa57d6c6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fa57d6c6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Speak to </a:t>
            </a:r>
            <a:r>
              <a:rPr lang="en-GB" dirty="0" err="1"/>
              <a:t>anders</a:t>
            </a:r>
            <a:r>
              <a:rPr lang="en-GB" dirty="0"/>
              <a:t> about this?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Different parts of the tree, tips, inferred ancestors, branches, MRCA, vertical branches for display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fa57d6c6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fa57d6c6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way in which trees are presented can be confusing. So here we have three trees which look quite different, but they are actually exactly the same tree in three different formats. We have rectangular, circular and unrooted. </a:t>
            </a:r>
            <a:r>
              <a:rPr lang="en-GB" dirty="0" err="1"/>
              <a:t>COmpare</a:t>
            </a:r>
            <a:r>
              <a:rPr lang="en-GB" dirty="0"/>
              <a:t> the three trees and show where they are similar.</a:t>
            </a:r>
          </a:p>
          <a:p>
            <a:pPr marL="0" lvl="0" indent="0" algn="l" rtl="0">
              <a:spcBef>
                <a:spcPts val="0"/>
              </a:spcBef>
              <a:spcAft>
                <a:spcPts val="0"/>
              </a:spcAft>
              <a:buNone/>
            </a:pP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GB" dirty="0"/>
              <a:t>You also need to be careful about the scale of trees. Not only the actual scale here, which can be a bit difficult to interpret, but you need to have an idea of the overall level of diversity encompassed in a tree.</a:t>
            </a:r>
          </a:p>
          <a:p>
            <a:pPr marL="139700" indent="0">
              <a:buNone/>
            </a:pPr>
            <a:endParaRPr lang="en-GB" dirty="0"/>
          </a:p>
          <a:p>
            <a:pPr marL="139700" indent="0">
              <a:buNone/>
            </a:pPr>
            <a:r>
              <a:rPr lang="en-GB" dirty="0"/>
              <a:t>For example, the tree on the right is data from within one of the big flat clades on the left. It looks ‘flat’ when viewed alongside other genomes which are dissimilar from it, but when we focus only on that clade it appears much more diverse. Exactly the same data, exactly the same diversity, just the representation is different.</a:t>
            </a:r>
          </a:p>
          <a:p>
            <a:pPr marL="139700" indent="0">
              <a:buNone/>
            </a:pPr>
            <a:endParaRPr lang="en-GB" dirty="0"/>
          </a:p>
          <a:p>
            <a:pPr marL="139700" indent="0">
              <a:buNone/>
            </a:pPr>
            <a:r>
              <a:rPr lang="en-GB" dirty="0"/>
              <a:t>When it’s a direct comparison between different parts of the same tree, like here, then the scale bar is useful. However, the scale bar is a little tricky to interpret, and we will cover that later.</a:t>
            </a:r>
          </a:p>
        </p:txBody>
      </p:sp>
    </p:spTree>
    <p:extLst>
      <p:ext uri="{BB962C8B-B14F-4D97-AF65-F5344CB8AC3E}">
        <p14:creationId xmlns:p14="http://schemas.microsoft.com/office/powerpoint/2010/main" val="138246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9841" y="273844"/>
            <a:ext cx="7886700" cy="994172"/>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58" name="Google Shape;58;p14"/>
          <p:cNvSpPr txBox="1">
            <a:spLocks noGrp="1"/>
          </p:cNvSpPr>
          <p:nvPr>
            <p:ph type="body" idx="1"/>
          </p:nvPr>
        </p:nvSpPr>
        <p:spPr>
          <a:xfrm>
            <a:off x="629841" y="1260872"/>
            <a:ext cx="3868340" cy="617934"/>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1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1600"/>
              </a:spcBef>
              <a:spcAft>
                <a:spcPts val="0"/>
              </a:spcAft>
              <a:buClr>
                <a:schemeClr val="dk1"/>
              </a:buClr>
              <a:buSzPts val="11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1600"/>
              </a:spcBef>
              <a:spcAft>
                <a:spcPts val="0"/>
              </a:spcAft>
              <a:buClr>
                <a:schemeClr val="dk1"/>
              </a:buClr>
              <a:buSzPts val="11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1600"/>
              </a:spcBef>
              <a:spcAft>
                <a:spcPts val="1600"/>
              </a:spcAft>
              <a:buClr>
                <a:schemeClr val="dk1"/>
              </a:buClr>
              <a:buSzPts val="11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body" idx="2"/>
          </p:nvPr>
        </p:nvSpPr>
        <p:spPr>
          <a:xfrm>
            <a:off x="629841" y="1878806"/>
            <a:ext cx="3868340" cy="2763441"/>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body" idx="3"/>
          </p:nvPr>
        </p:nvSpPr>
        <p:spPr>
          <a:xfrm>
            <a:off x="4629150" y="1260872"/>
            <a:ext cx="3887391" cy="617934"/>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dk1"/>
              </a:buClr>
              <a:buSzPts val="11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1600"/>
              </a:spcBef>
              <a:spcAft>
                <a:spcPts val="0"/>
              </a:spcAft>
              <a:buClr>
                <a:schemeClr val="dk1"/>
              </a:buClr>
              <a:buSzPts val="11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1600"/>
              </a:spcBef>
              <a:spcAft>
                <a:spcPts val="0"/>
              </a:spcAft>
              <a:buClr>
                <a:schemeClr val="dk1"/>
              </a:buClr>
              <a:buSzPts val="11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1600"/>
              </a:spcBef>
              <a:spcAft>
                <a:spcPts val="0"/>
              </a:spcAft>
              <a:buClr>
                <a:schemeClr val="dk1"/>
              </a:buClr>
              <a:buSzPts val="11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1600"/>
              </a:spcBef>
              <a:spcAft>
                <a:spcPts val="1600"/>
              </a:spcAft>
              <a:buClr>
                <a:schemeClr val="dk1"/>
              </a:buClr>
              <a:buSzPts val="11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body" idx="4"/>
          </p:nvPr>
        </p:nvSpPr>
        <p:spPr>
          <a:xfrm>
            <a:off x="4629150" y="1878806"/>
            <a:ext cx="3887391" cy="2763441"/>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0" y="0"/>
            <a:ext cx="3809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ctrTitle"/>
          </p:nvPr>
        </p:nvSpPr>
        <p:spPr>
          <a:xfrm>
            <a:off x="4269750" y="913500"/>
            <a:ext cx="4202700" cy="3316500"/>
          </a:xfrm>
          <a:prstGeom prst="rect">
            <a:avLst/>
          </a:prstGeom>
          <a:noFill/>
        </p:spPr>
        <p:txBody>
          <a:bodyPr spcFirstLastPara="1" wrap="square" lIns="91425" tIns="91425" rIns="91425" bIns="91425" anchor="ctr" anchorCtr="0"/>
          <a:lstStyle>
            <a:lvl1pPr lvl="0" algn="l">
              <a:lnSpc>
                <a:spcPct val="100000"/>
              </a:lnSpc>
              <a:spcBef>
                <a:spcPts val="0"/>
              </a:spcBef>
              <a:spcAft>
                <a:spcPts val="0"/>
              </a:spcAft>
              <a:buClr>
                <a:schemeClr val="dk1"/>
              </a:buClr>
              <a:buSzPts val="3600"/>
              <a:buNone/>
              <a:defRPr sz="3600">
                <a:solidFill>
                  <a:schemeClr val="dk1"/>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69" name="Google Shape;69;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73" name="Google Shape;73;p16"/>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74" name="Google Shape;74;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7" name="Google Shape;87;p18"/>
          <p:cNvSpPr txBox="1">
            <a:spLocks noGrp="1"/>
          </p:cNvSpPr>
          <p:nvPr>
            <p:ph type="ctrTitle"/>
          </p:nvPr>
        </p:nvSpPr>
        <p:spPr>
          <a:xfrm>
            <a:off x="311708" y="5159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Phylogenetics - thinking with trees</a:t>
            </a:r>
            <a:endParaRPr sz="3000" dirty="0"/>
          </a:p>
        </p:txBody>
      </p:sp>
      <p:sp>
        <p:nvSpPr>
          <p:cNvPr id="4" name="TextBox 3">
            <a:extLst>
              <a:ext uri="{FF2B5EF4-FFF2-40B4-BE49-F238E27FC236}">
                <a16:creationId xmlns:a16="http://schemas.microsoft.com/office/drawing/2014/main" id="{836D4D36-66B5-1C48-8256-31A0847C2744}"/>
              </a:ext>
            </a:extLst>
          </p:cNvPr>
          <p:cNvSpPr txBox="1"/>
          <p:nvPr/>
        </p:nvSpPr>
        <p:spPr>
          <a:xfrm>
            <a:off x="735496" y="4379843"/>
            <a:ext cx="1231427" cy="307777"/>
          </a:xfrm>
          <a:prstGeom prst="rect">
            <a:avLst/>
          </a:prstGeom>
          <a:noFill/>
        </p:spPr>
        <p:txBody>
          <a:bodyPr wrap="none" rtlCol="0">
            <a:spAutoFit/>
          </a:bodyPr>
          <a:lstStyle/>
          <a:p>
            <a:r>
              <a:rPr lang="en-GB" dirty="0"/>
              <a:t>Philip Ashton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Google Shape;286;p45"/>
          <p:cNvGraphicFramePr/>
          <p:nvPr>
            <p:extLst>
              <p:ext uri="{D42A27DB-BD31-4B8C-83A1-F6EECF244321}">
                <p14:modId xmlns:p14="http://schemas.microsoft.com/office/powerpoint/2010/main" val="4217861157"/>
              </p:ext>
            </p:extLst>
          </p:nvPr>
        </p:nvGraphicFramePr>
        <p:xfrm>
          <a:off x="311325" y="545507"/>
          <a:ext cx="8521350" cy="3931710"/>
        </p:xfrm>
        <a:graphic>
          <a:graphicData uri="http://schemas.openxmlformats.org/drawingml/2006/table">
            <a:tbl>
              <a:tblPr>
                <a:noFill/>
                <a:tableStyleId>{334B3058-446B-40BC-8FDD-3D620D13C556}</a:tableStyleId>
              </a:tblPr>
              <a:tblGrid>
                <a:gridCol w="4260675">
                  <a:extLst>
                    <a:ext uri="{9D8B030D-6E8A-4147-A177-3AD203B41FA5}">
                      <a16:colId xmlns:a16="http://schemas.microsoft.com/office/drawing/2014/main" val="20000"/>
                    </a:ext>
                  </a:extLst>
                </a:gridCol>
                <a:gridCol w="4260675">
                  <a:extLst>
                    <a:ext uri="{9D8B030D-6E8A-4147-A177-3AD203B41FA5}">
                      <a16:colId xmlns:a16="http://schemas.microsoft.com/office/drawing/2014/main" val="20001"/>
                    </a:ext>
                  </a:extLst>
                </a:gridCol>
              </a:tblGrid>
              <a:tr h="512475">
                <a:tc>
                  <a:txBody>
                    <a:bodyPr/>
                    <a:lstStyle/>
                    <a:p>
                      <a:pPr marL="0" lvl="0" indent="0" algn="l" rtl="0">
                        <a:spcBef>
                          <a:spcPts val="0"/>
                        </a:spcBef>
                        <a:spcAft>
                          <a:spcPts val="0"/>
                        </a:spcAft>
                        <a:buNone/>
                      </a:pPr>
                      <a:r>
                        <a:rPr lang="en" sz="3000" b="1" dirty="0"/>
                        <a:t>Number of tips</a:t>
                      </a:r>
                      <a:endParaRPr sz="3000" b="1" dirty="0"/>
                    </a:p>
                  </a:txBody>
                  <a:tcPr marL="91425" marR="91425" marT="91425" marB="91425"/>
                </a:tc>
                <a:tc>
                  <a:txBody>
                    <a:bodyPr/>
                    <a:lstStyle/>
                    <a:p>
                      <a:pPr marL="0" lvl="0" indent="0" algn="l" rtl="0">
                        <a:spcBef>
                          <a:spcPts val="0"/>
                        </a:spcBef>
                        <a:spcAft>
                          <a:spcPts val="0"/>
                        </a:spcAft>
                        <a:buNone/>
                      </a:pPr>
                      <a:r>
                        <a:rPr lang="en" sz="3000" b="1"/>
                        <a:t>Number of Trees</a:t>
                      </a:r>
                      <a:endParaRPr sz="3000" b="1"/>
                    </a:p>
                  </a:txBody>
                  <a:tcPr marL="91425" marR="91425" marT="91425" marB="91425"/>
                </a:tc>
                <a:extLst>
                  <a:ext uri="{0D108BD9-81ED-4DB2-BD59-A6C34878D82A}">
                    <a16:rowId xmlns:a16="http://schemas.microsoft.com/office/drawing/2014/main" val="10000"/>
                  </a:ext>
                </a:extLst>
              </a:tr>
              <a:tr h="512475">
                <a:tc>
                  <a:txBody>
                    <a:bodyPr/>
                    <a:lstStyle/>
                    <a:p>
                      <a:pPr marL="0" lvl="0" indent="0" algn="l" rtl="0">
                        <a:spcBef>
                          <a:spcPts val="0"/>
                        </a:spcBef>
                        <a:spcAft>
                          <a:spcPts val="0"/>
                        </a:spcAft>
                        <a:buNone/>
                      </a:pPr>
                      <a:r>
                        <a:rPr lang="en" sz="2400"/>
                        <a:t>3</a:t>
                      </a:r>
                      <a:endParaRPr sz="2400"/>
                    </a:p>
                  </a:txBody>
                  <a:tcPr marL="91425" marR="91425" marT="91425" marB="91425"/>
                </a:tc>
                <a:tc>
                  <a:txBody>
                    <a:bodyPr/>
                    <a:lstStyle/>
                    <a:p>
                      <a:pPr marL="0" lvl="0" indent="0" algn="l" rtl="0">
                        <a:spcBef>
                          <a:spcPts val="0"/>
                        </a:spcBef>
                        <a:spcAft>
                          <a:spcPts val="0"/>
                        </a:spcAft>
                        <a:buNone/>
                      </a:pPr>
                      <a:r>
                        <a:rPr lang="en" sz="2400"/>
                        <a:t>3</a:t>
                      </a:r>
                      <a:endParaRPr sz="2400"/>
                    </a:p>
                  </a:txBody>
                  <a:tcPr marL="91425" marR="91425" marT="91425" marB="91425"/>
                </a:tc>
                <a:extLst>
                  <a:ext uri="{0D108BD9-81ED-4DB2-BD59-A6C34878D82A}">
                    <a16:rowId xmlns:a16="http://schemas.microsoft.com/office/drawing/2014/main" val="10001"/>
                  </a:ext>
                </a:extLst>
              </a:tr>
              <a:tr h="512475">
                <a:tc>
                  <a:txBody>
                    <a:bodyPr/>
                    <a:lstStyle/>
                    <a:p>
                      <a:pPr marL="0" lvl="0" indent="0" algn="l" rtl="0">
                        <a:spcBef>
                          <a:spcPts val="0"/>
                        </a:spcBef>
                        <a:spcAft>
                          <a:spcPts val="0"/>
                        </a:spcAft>
                        <a:buNone/>
                      </a:pPr>
                      <a:r>
                        <a:rPr lang="en" sz="2400"/>
                        <a:t>4</a:t>
                      </a:r>
                      <a:endParaRPr sz="2400"/>
                    </a:p>
                  </a:txBody>
                  <a:tcPr marL="91425" marR="91425" marT="91425" marB="91425"/>
                </a:tc>
                <a:tc>
                  <a:txBody>
                    <a:bodyPr/>
                    <a:lstStyle/>
                    <a:p>
                      <a:pPr marL="0" lvl="0" indent="0" algn="l" rtl="0">
                        <a:spcBef>
                          <a:spcPts val="0"/>
                        </a:spcBef>
                        <a:spcAft>
                          <a:spcPts val="0"/>
                        </a:spcAft>
                        <a:buNone/>
                      </a:pPr>
                      <a:r>
                        <a:rPr lang="en" sz="2400"/>
                        <a:t>15</a:t>
                      </a:r>
                      <a:endParaRPr sz="2400"/>
                    </a:p>
                  </a:txBody>
                  <a:tcPr marL="91425" marR="91425" marT="91425" marB="91425"/>
                </a:tc>
                <a:extLst>
                  <a:ext uri="{0D108BD9-81ED-4DB2-BD59-A6C34878D82A}">
                    <a16:rowId xmlns:a16="http://schemas.microsoft.com/office/drawing/2014/main" val="10002"/>
                  </a:ext>
                </a:extLst>
              </a:tr>
              <a:tr h="512475">
                <a:tc>
                  <a:txBody>
                    <a:bodyPr/>
                    <a:lstStyle/>
                    <a:p>
                      <a:pPr marL="0" lvl="0" indent="0" algn="l" rtl="0">
                        <a:spcBef>
                          <a:spcPts val="0"/>
                        </a:spcBef>
                        <a:spcAft>
                          <a:spcPts val="0"/>
                        </a:spcAft>
                        <a:buNone/>
                      </a:pPr>
                      <a:r>
                        <a:rPr lang="en" sz="2400"/>
                        <a:t>5</a:t>
                      </a:r>
                      <a:endParaRPr sz="2400"/>
                    </a:p>
                  </a:txBody>
                  <a:tcPr marL="91425" marR="91425" marT="91425" marB="91425"/>
                </a:tc>
                <a:tc>
                  <a:txBody>
                    <a:bodyPr/>
                    <a:lstStyle/>
                    <a:p>
                      <a:pPr marL="0" lvl="0" indent="0" algn="l" rtl="0">
                        <a:spcBef>
                          <a:spcPts val="0"/>
                        </a:spcBef>
                        <a:spcAft>
                          <a:spcPts val="0"/>
                        </a:spcAft>
                        <a:buNone/>
                      </a:pPr>
                      <a:r>
                        <a:rPr lang="en" sz="2400"/>
                        <a:t>105</a:t>
                      </a:r>
                      <a:endParaRPr sz="2400"/>
                    </a:p>
                  </a:txBody>
                  <a:tcPr marL="91425" marR="91425" marT="91425" marB="91425"/>
                </a:tc>
                <a:extLst>
                  <a:ext uri="{0D108BD9-81ED-4DB2-BD59-A6C34878D82A}">
                    <a16:rowId xmlns:a16="http://schemas.microsoft.com/office/drawing/2014/main" val="10003"/>
                  </a:ext>
                </a:extLst>
              </a:tr>
              <a:tr h="512475">
                <a:tc>
                  <a:txBody>
                    <a:bodyPr/>
                    <a:lstStyle/>
                    <a:p>
                      <a:pPr marL="0" lvl="0" indent="0" algn="l" rtl="0">
                        <a:spcBef>
                          <a:spcPts val="0"/>
                        </a:spcBef>
                        <a:spcAft>
                          <a:spcPts val="0"/>
                        </a:spcAft>
                        <a:buNone/>
                      </a:pPr>
                      <a:r>
                        <a:rPr lang="en" sz="2400"/>
                        <a:t>10</a:t>
                      </a:r>
                      <a:endParaRPr sz="2400"/>
                    </a:p>
                  </a:txBody>
                  <a:tcPr marL="91425" marR="91425" marT="91425" marB="91425"/>
                </a:tc>
                <a:tc>
                  <a:txBody>
                    <a:bodyPr/>
                    <a:lstStyle/>
                    <a:p>
                      <a:pPr marL="0" lvl="0" indent="0" algn="l" rtl="0">
                        <a:spcBef>
                          <a:spcPts val="0"/>
                        </a:spcBef>
                        <a:spcAft>
                          <a:spcPts val="0"/>
                        </a:spcAft>
                        <a:buNone/>
                      </a:pPr>
                      <a:r>
                        <a:rPr lang="en" sz="2400"/>
                        <a:t>34,459,425</a:t>
                      </a:r>
                      <a:endParaRPr sz="2400"/>
                    </a:p>
                  </a:txBody>
                  <a:tcPr marL="91425" marR="91425" marT="91425" marB="91425"/>
                </a:tc>
                <a:extLst>
                  <a:ext uri="{0D108BD9-81ED-4DB2-BD59-A6C34878D82A}">
                    <a16:rowId xmlns:a16="http://schemas.microsoft.com/office/drawing/2014/main" val="10004"/>
                  </a:ext>
                </a:extLst>
              </a:tr>
              <a:tr h="512475">
                <a:tc>
                  <a:txBody>
                    <a:bodyPr/>
                    <a:lstStyle/>
                    <a:p>
                      <a:pPr marL="0" lvl="0" indent="0" algn="l" rtl="0">
                        <a:spcBef>
                          <a:spcPts val="0"/>
                        </a:spcBef>
                        <a:spcAft>
                          <a:spcPts val="0"/>
                        </a:spcAft>
                        <a:buNone/>
                      </a:pPr>
                      <a:r>
                        <a:rPr lang="en" sz="2400"/>
                        <a:t>20</a:t>
                      </a:r>
                      <a:endParaRPr sz="2400"/>
                    </a:p>
                  </a:txBody>
                  <a:tcPr marL="91425" marR="91425" marT="91425" marB="91425"/>
                </a:tc>
                <a:tc>
                  <a:txBody>
                    <a:bodyPr/>
                    <a:lstStyle/>
                    <a:p>
                      <a:pPr marL="0" lvl="0" indent="0" algn="l" rtl="0">
                        <a:spcBef>
                          <a:spcPts val="0"/>
                        </a:spcBef>
                        <a:spcAft>
                          <a:spcPts val="0"/>
                        </a:spcAft>
                        <a:buNone/>
                      </a:pPr>
                      <a:r>
                        <a:rPr lang="en" sz="2400"/>
                        <a:t>8.200795e+21</a:t>
                      </a:r>
                      <a:endParaRPr sz="2400"/>
                    </a:p>
                  </a:txBody>
                  <a:tcPr marL="91425" marR="91425" marT="91425" marB="91425"/>
                </a:tc>
                <a:extLst>
                  <a:ext uri="{0D108BD9-81ED-4DB2-BD59-A6C34878D82A}">
                    <a16:rowId xmlns:a16="http://schemas.microsoft.com/office/drawing/2014/main" val="10005"/>
                  </a:ext>
                </a:extLst>
              </a:tr>
              <a:tr h="512475">
                <a:tc>
                  <a:txBody>
                    <a:bodyPr/>
                    <a:lstStyle/>
                    <a:p>
                      <a:pPr marL="0" lvl="0" indent="0" algn="l" rtl="0">
                        <a:spcBef>
                          <a:spcPts val="0"/>
                        </a:spcBef>
                        <a:spcAft>
                          <a:spcPts val="0"/>
                        </a:spcAft>
                        <a:buNone/>
                      </a:pPr>
                      <a:r>
                        <a:rPr lang="en" sz="2400"/>
                        <a:t>30</a:t>
                      </a:r>
                      <a:endParaRPr sz="2400"/>
                    </a:p>
                  </a:txBody>
                  <a:tcPr marL="91425" marR="91425" marT="91425" marB="91425"/>
                </a:tc>
                <a:tc>
                  <a:txBody>
                    <a:bodyPr/>
                    <a:lstStyle/>
                    <a:p>
                      <a:pPr marL="0" lvl="0" indent="0" algn="l" rtl="0">
                        <a:spcBef>
                          <a:spcPts val="0"/>
                        </a:spcBef>
                        <a:spcAft>
                          <a:spcPts val="0"/>
                        </a:spcAft>
                        <a:buNone/>
                      </a:pPr>
                      <a:r>
                        <a:rPr lang="en" sz="2400" dirty="0"/>
                        <a:t>4.951798e+38</a:t>
                      </a:r>
                      <a:endParaRPr sz="2400" dirty="0"/>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2520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CE2F-D778-DD4C-AA50-300CA9891E4B}"/>
              </a:ext>
            </a:extLst>
          </p:cNvPr>
          <p:cNvSpPr>
            <a:spLocks noGrp="1"/>
          </p:cNvSpPr>
          <p:nvPr>
            <p:ph type="title"/>
          </p:nvPr>
        </p:nvSpPr>
        <p:spPr/>
        <p:txBody>
          <a:bodyPr/>
          <a:lstStyle/>
          <a:p>
            <a:r>
              <a:rPr lang="en-GB" dirty="0"/>
              <a:t>Topologies</a:t>
            </a:r>
          </a:p>
        </p:txBody>
      </p:sp>
    </p:spTree>
    <p:extLst>
      <p:ext uri="{BB962C8B-B14F-4D97-AF65-F5344CB8AC3E}">
        <p14:creationId xmlns:p14="http://schemas.microsoft.com/office/powerpoint/2010/main" val="1767385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tree (rooted cladogram)</a:t>
            </a:r>
            <a:endParaRPr/>
          </a:p>
        </p:txBody>
      </p:sp>
      <p:pic>
        <p:nvPicPr>
          <p:cNvPr id="134" name="Google Shape;134;p26" descr="phylo_1.png"/>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514325" y="1155650"/>
            <a:ext cx="6792840" cy="3820973"/>
          </a:xfrm>
          <a:prstGeom prst="rect">
            <a:avLst/>
          </a:prstGeom>
          <a:noFill/>
          <a:ln>
            <a:noFill/>
          </a:ln>
        </p:spPr>
      </p:pic>
      <p:sp>
        <p:nvSpPr>
          <p:cNvPr id="135" name="Google Shape;135;p26"/>
          <p:cNvSpPr/>
          <p:nvPr/>
        </p:nvSpPr>
        <p:spPr>
          <a:xfrm>
            <a:off x="7613650" y="1093575"/>
            <a:ext cx="999600" cy="382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26"/>
          <p:cNvGrpSpPr/>
          <p:nvPr/>
        </p:nvGrpSpPr>
        <p:grpSpPr>
          <a:xfrm>
            <a:off x="1743134" y="1803625"/>
            <a:ext cx="4302514" cy="2043375"/>
            <a:chOff x="1743134" y="1803625"/>
            <a:chExt cx="4302514" cy="2043375"/>
          </a:xfrm>
        </p:grpSpPr>
        <p:sp>
          <p:nvSpPr>
            <p:cNvPr id="137" name="Google Shape;137;p26"/>
            <p:cNvSpPr/>
            <p:nvPr/>
          </p:nvSpPr>
          <p:spPr>
            <a:xfrm>
              <a:off x="5784948" y="1803625"/>
              <a:ext cx="260700" cy="260700"/>
            </a:xfrm>
            <a:prstGeom prst="flowChartConnector">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764059" y="2637000"/>
              <a:ext cx="260700" cy="260700"/>
            </a:xfrm>
            <a:prstGeom prst="flowChartConnector">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1743134" y="3586300"/>
              <a:ext cx="260700" cy="260700"/>
            </a:xfrm>
            <a:prstGeom prst="flowChartConnector">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6"/>
          <p:cNvGrpSpPr/>
          <p:nvPr/>
        </p:nvGrpSpPr>
        <p:grpSpPr>
          <a:xfrm>
            <a:off x="2586875" y="677875"/>
            <a:ext cx="4537000" cy="4036225"/>
            <a:chOff x="2586875" y="677875"/>
            <a:chExt cx="4537000" cy="4036225"/>
          </a:xfrm>
        </p:grpSpPr>
        <p:sp>
          <p:nvSpPr>
            <p:cNvPr id="141" name="Google Shape;141;p26"/>
            <p:cNvSpPr/>
            <p:nvPr/>
          </p:nvSpPr>
          <p:spPr>
            <a:xfrm>
              <a:off x="6767775" y="677875"/>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6767775" y="1870375"/>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689550" y="2977400"/>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4732700" y="4141400"/>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4628650" y="1297675"/>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2586875" y="2162475"/>
              <a:ext cx="356100" cy="572700"/>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6"/>
          <p:cNvGrpSpPr/>
          <p:nvPr/>
        </p:nvGrpSpPr>
        <p:grpSpPr>
          <a:xfrm>
            <a:off x="840725" y="2136750"/>
            <a:ext cx="4997150" cy="2373850"/>
            <a:chOff x="840725" y="2136750"/>
            <a:chExt cx="4997150" cy="2373850"/>
          </a:xfrm>
        </p:grpSpPr>
        <p:sp>
          <p:nvSpPr>
            <p:cNvPr id="148" name="Google Shape;148;p26"/>
            <p:cNvSpPr/>
            <p:nvPr/>
          </p:nvSpPr>
          <p:spPr>
            <a:xfrm>
              <a:off x="840725" y="4197100"/>
              <a:ext cx="902400" cy="313500"/>
            </a:xfrm>
            <a:prstGeom prst="rightArrow">
              <a:avLst>
                <a:gd name="adj1" fmla="val 50000"/>
                <a:gd name="adj2" fmla="val 50000"/>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2888100" y="3138425"/>
              <a:ext cx="902400" cy="313500"/>
            </a:xfrm>
            <a:prstGeom prst="rightArrow">
              <a:avLst>
                <a:gd name="adj1" fmla="val 50000"/>
                <a:gd name="adj2" fmla="val 50000"/>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4935475" y="2136750"/>
              <a:ext cx="902400" cy="313500"/>
            </a:xfrm>
            <a:prstGeom prst="rightArrow">
              <a:avLst>
                <a:gd name="adj1" fmla="val 50000"/>
                <a:gd name="adj2" fmla="val 50000"/>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1000"/>
                                        <p:tgtEl>
                                          <p:spTgt spid="1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1000"/>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7" name="Picture 6" descr="A picture containing object, antenna&#13;&#10;&#13;&#10;Description automatically generated">
            <a:extLst>
              <a:ext uri="{FF2B5EF4-FFF2-40B4-BE49-F238E27FC236}">
                <a16:creationId xmlns:a16="http://schemas.microsoft.com/office/drawing/2014/main" id="{9F44F684-583F-C842-AFFD-9EEFADAE426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69619" y="2302776"/>
            <a:ext cx="3869004" cy="2689554"/>
          </a:xfrm>
          <a:prstGeom prst="rect">
            <a:avLst/>
          </a:prstGeom>
        </p:spPr>
      </p:pic>
      <p:pic>
        <p:nvPicPr>
          <p:cNvPr id="3" name="Picture 2">
            <a:extLst>
              <a:ext uri="{FF2B5EF4-FFF2-40B4-BE49-F238E27FC236}">
                <a16:creationId xmlns:a16="http://schemas.microsoft.com/office/drawing/2014/main" id="{FF2E1168-768C-C54E-A63C-930BC702C590}"/>
              </a:ext>
            </a:extLst>
          </p:cNvPr>
          <p:cNvPicPr>
            <a:picLocks noChangeAspect="1"/>
          </p:cNvPicPr>
          <p:nvPr/>
        </p:nvPicPr>
        <p:blipFill>
          <a:blip r:embed="rId4"/>
          <a:stretch>
            <a:fillRect/>
          </a:stretch>
        </p:blipFill>
        <p:spPr>
          <a:xfrm>
            <a:off x="242646" y="171803"/>
            <a:ext cx="2521493" cy="3273025"/>
          </a:xfrm>
          <a:prstGeom prst="rect">
            <a:avLst/>
          </a:prstGeom>
        </p:spPr>
      </p:pic>
      <p:pic>
        <p:nvPicPr>
          <p:cNvPr id="5" name="Picture 4" descr="A picture containing linedrawing&#13;&#10;&#13;&#10;Description automatically generated">
            <a:extLst>
              <a:ext uri="{FF2B5EF4-FFF2-40B4-BE49-F238E27FC236}">
                <a16:creationId xmlns:a16="http://schemas.microsoft.com/office/drawing/2014/main" id="{279D03A9-3A22-D847-BD07-95A71DC4B34A}"/>
              </a:ext>
            </a:extLst>
          </p:cNvPr>
          <p:cNvPicPr>
            <a:picLocks noChangeAspect="1"/>
          </p:cNvPicPr>
          <p:nvPr/>
        </p:nvPicPr>
        <p:blipFill>
          <a:blip r:embed="rId5"/>
          <a:stretch>
            <a:fillRect/>
          </a:stretch>
        </p:blipFill>
        <p:spPr>
          <a:xfrm>
            <a:off x="5857747" y="74956"/>
            <a:ext cx="3153629" cy="3425948"/>
          </a:xfrm>
          <a:prstGeom prst="rect">
            <a:avLst/>
          </a:prstGeom>
        </p:spPr>
      </p:pic>
      <p:pic>
        <p:nvPicPr>
          <p:cNvPr id="9" name="Picture 8">
            <a:extLst>
              <a:ext uri="{FF2B5EF4-FFF2-40B4-BE49-F238E27FC236}">
                <a16:creationId xmlns:a16="http://schemas.microsoft.com/office/drawing/2014/main" id="{F24FE8BA-0DDC-064C-B525-1FDC06564B8A}"/>
              </a:ext>
            </a:extLst>
          </p:cNvPr>
          <p:cNvPicPr>
            <a:picLocks noChangeAspect="1"/>
          </p:cNvPicPr>
          <p:nvPr/>
        </p:nvPicPr>
        <p:blipFill>
          <a:blip r:embed="rId6"/>
          <a:stretch>
            <a:fillRect/>
          </a:stretch>
        </p:blipFill>
        <p:spPr>
          <a:xfrm>
            <a:off x="4431864" y="4557251"/>
            <a:ext cx="944514" cy="3148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inedrawing&#13;&#10;&#13;&#10;Description automatically generated">
            <a:extLst>
              <a:ext uri="{FF2B5EF4-FFF2-40B4-BE49-F238E27FC236}">
                <a16:creationId xmlns:a16="http://schemas.microsoft.com/office/drawing/2014/main" id="{98FF1B24-5EC4-2145-8047-DB44FEFC1D3B}"/>
              </a:ext>
            </a:extLst>
          </p:cNvPr>
          <p:cNvPicPr>
            <a:picLocks noChangeAspect="1"/>
          </p:cNvPicPr>
          <p:nvPr/>
        </p:nvPicPr>
        <p:blipFill>
          <a:blip r:embed="rId3"/>
          <a:stretch>
            <a:fillRect/>
          </a:stretch>
        </p:blipFill>
        <p:spPr>
          <a:xfrm>
            <a:off x="343425" y="557062"/>
            <a:ext cx="3907487" cy="4244903"/>
          </a:xfrm>
          <a:prstGeom prst="rect">
            <a:avLst/>
          </a:prstGeom>
        </p:spPr>
      </p:pic>
      <p:pic>
        <p:nvPicPr>
          <p:cNvPr id="6" name="Picture 5" descr="A close up of a logo&#13;&#10;&#13;&#10;Description automatically generated">
            <a:extLst>
              <a:ext uri="{FF2B5EF4-FFF2-40B4-BE49-F238E27FC236}">
                <a16:creationId xmlns:a16="http://schemas.microsoft.com/office/drawing/2014/main" id="{A2B96F0F-A6A5-3342-A3DB-CB48C0579AA1}"/>
              </a:ext>
            </a:extLst>
          </p:cNvPr>
          <p:cNvPicPr>
            <a:picLocks noChangeAspect="1"/>
          </p:cNvPicPr>
          <p:nvPr/>
        </p:nvPicPr>
        <p:blipFill>
          <a:blip r:embed="rId4"/>
          <a:stretch>
            <a:fillRect/>
          </a:stretch>
        </p:blipFill>
        <p:spPr>
          <a:xfrm>
            <a:off x="4412222" y="0"/>
            <a:ext cx="4546600" cy="5003800"/>
          </a:xfrm>
          <a:prstGeom prst="rect">
            <a:avLst/>
          </a:prstGeom>
        </p:spPr>
      </p:pic>
    </p:spTree>
    <p:extLst>
      <p:ext uri="{BB962C8B-B14F-4D97-AF65-F5344CB8AC3E}">
        <p14:creationId xmlns:p14="http://schemas.microsoft.com/office/powerpoint/2010/main" val="231889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descr="phylo_tops.pn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494825" y="2380025"/>
            <a:ext cx="4411728" cy="2485303"/>
          </a:xfrm>
          <a:prstGeom prst="rect">
            <a:avLst/>
          </a:prstGeom>
          <a:noFill/>
          <a:ln>
            <a:noFill/>
          </a:ln>
        </p:spPr>
      </p:pic>
      <p:sp>
        <p:nvSpPr>
          <p:cNvPr id="183" name="Google Shape;18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representations: Newick Format</a:t>
            </a:r>
            <a:endParaRPr/>
          </a:p>
        </p:txBody>
      </p:sp>
      <p:sp>
        <p:nvSpPr>
          <p:cNvPr id="184" name="Google Shape;184;p30"/>
          <p:cNvSpPr txBox="1">
            <a:spLocks noGrp="1"/>
          </p:cNvSpPr>
          <p:nvPr>
            <p:ph type="body" idx="1"/>
          </p:nvPr>
        </p:nvSpPr>
        <p:spPr>
          <a:xfrm>
            <a:off x="1056475" y="950925"/>
            <a:ext cx="7171500" cy="1967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800">
                <a:solidFill>
                  <a:srgbClr val="7570B3"/>
                </a:solidFill>
              </a:rPr>
              <a:t>(</a:t>
            </a:r>
            <a:r>
              <a:rPr lang="en" sz="4800"/>
              <a:t> </a:t>
            </a:r>
            <a:r>
              <a:rPr lang="en" sz="4800">
                <a:solidFill>
                  <a:srgbClr val="1B9E77"/>
                </a:solidFill>
              </a:rPr>
              <a:t>(</a:t>
            </a:r>
            <a:r>
              <a:rPr lang="en" sz="4800"/>
              <a:t> ( B, A ), C </a:t>
            </a:r>
            <a:r>
              <a:rPr lang="en" sz="4800">
                <a:solidFill>
                  <a:srgbClr val="1B9E77"/>
                </a:solidFill>
              </a:rPr>
              <a:t>)</a:t>
            </a:r>
            <a:r>
              <a:rPr lang="en" sz="4800"/>
              <a:t>, D </a:t>
            </a:r>
            <a:r>
              <a:rPr lang="en" sz="4800">
                <a:solidFill>
                  <a:srgbClr val="7570B3"/>
                </a:solidFill>
              </a:rPr>
              <a:t>)</a:t>
            </a:r>
            <a:endParaRPr sz="4800">
              <a:solidFill>
                <a:srgbClr val="7570B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descr="phylo_rotation.png"/>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190" name="Google Shape;190;p31"/>
          <p:cNvSpPr/>
          <p:nvPr/>
        </p:nvSpPr>
        <p:spPr>
          <a:xfrm>
            <a:off x="4445450" y="1490000"/>
            <a:ext cx="584100" cy="399000"/>
          </a:xfrm>
          <a:prstGeom prst="curvedUpArrow">
            <a:avLst>
              <a:gd name="adj1" fmla="val 25000"/>
              <a:gd name="adj2" fmla="val 50000"/>
              <a:gd name="adj3" fmla="val 25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306600" y="4050300"/>
            <a:ext cx="584100" cy="399000"/>
          </a:xfrm>
          <a:prstGeom prst="curvedUpArrow">
            <a:avLst>
              <a:gd name="adj1" fmla="val 25000"/>
              <a:gd name="adj2" fmla="val 50000"/>
              <a:gd name="adj3" fmla="val 25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6801975" y="4216925"/>
            <a:ext cx="584100" cy="399000"/>
          </a:xfrm>
          <a:prstGeom prst="curvedUpArrow">
            <a:avLst>
              <a:gd name="adj1" fmla="val 25000"/>
              <a:gd name="adj2" fmla="val 50000"/>
              <a:gd name="adj3" fmla="val 25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descr="phylo_ancestry.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8" name="Google Shape;198;p32"/>
          <p:cNvSpPr/>
          <p:nvPr/>
        </p:nvSpPr>
        <p:spPr>
          <a:xfrm>
            <a:off x="1467525" y="1076800"/>
            <a:ext cx="7152600" cy="3675900"/>
          </a:xfrm>
          <a:prstGeom prst="rect">
            <a:avLst/>
          </a:prstGeom>
          <a:solidFill>
            <a:srgbClr val="4A86E8">
              <a:alpha val="1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7950352" y="959129"/>
            <a:ext cx="470100" cy="470100"/>
          </a:xfrm>
          <a:prstGeom prst="ellipse">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963148" y="4178523"/>
            <a:ext cx="470100" cy="470100"/>
          </a:xfrm>
          <a:prstGeom prst="ellipse">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524535" y="1817077"/>
            <a:ext cx="627000" cy="627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724002" y="200292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3785638" y="2625521"/>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4849892" y="313908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5871408" y="359068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6921429" y="4028052"/>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662254" y="1262142"/>
            <a:ext cx="242100" cy="242100"/>
          </a:xfrm>
          <a:prstGeom prst="flowChartConnector">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6922056" y="1325273"/>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950352" y="416442"/>
            <a:ext cx="470100" cy="470100"/>
          </a:xfrm>
          <a:prstGeom prst="ellipse">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p:nvPr/>
        </p:nvSpPr>
        <p:spPr>
          <a:xfrm>
            <a:off x="337450" y="0"/>
            <a:ext cx="36903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Is B closest to A or H?</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1000"/>
                                        <p:tgtEl>
                                          <p:spTgt spid="210"/>
                                        </p:tgtEl>
                                      </p:cBhvr>
                                    </p:animEffect>
                                  </p:childTnLst>
                                </p:cTn>
                              </p:par>
                              <p:par>
                                <p:cTn id="13" presetID="10" presetClass="entr" presetSubtype="0"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1000"/>
                                        <p:tgtEl>
                                          <p:spTgt spid="2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animEffect transition="in" filter="fade">
                                      <p:cBhvr>
                                        <p:cTn id="23" dur="1000"/>
                                        <p:tgtEl>
                                          <p:spTgt spid="202"/>
                                        </p:tgtEl>
                                      </p:cBhvr>
                                    </p:animEffect>
                                  </p:childTnLst>
                                </p:cTn>
                              </p:par>
                              <p:par>
                                <p:cTn id="24" presetID="10" presetClass="entr" presetSubtype="0" fill="hold" nodeType="withEffect">
                                  <p:stCondLst>
                                    <p:cond delay="0"/>
                                  </p:stCondLst>
                                  <p:childTnLst>
                                    <p:set>
                                      <p:cBhvr>
                                        <p:cTn id="25" dur="1" fill="hold">
                                          <p:stCondLst>
                                            <p:cond delay="0"/>
                                          </p:stCondLst>
                                        </p:cTn>
                                        <p:tgtEl>
                                          <p:spTgt spid="203"/>
                                        </p:tgtEl>
                                        <p:attrNameLst>
                                          <p:attrName>style.visibility</p:attrName>
                                        </p:attrNameLst>
                                      </p:cBhvr>
                                      <p:to>
                                        <p:strVal val="visible"/>
                                      </p:to>
                                    </p:set>
                                    <p:animEffect transition="in" filter="fade">
                                      <p:cBhvr>
                                        <p:cTn id="26" dur="1000"/>
                                        <p:tgtEl>
                                          <p:spTgt spid="203"/>
                                        </p:tgtEl>
                                      </p:cBhvr>
                                    </p:animEffect>
                                  </p:childTnLst>
                                </p:cTn>
                              </p:par>
                              <p:par>
                                <p:cTn id="27" presetID="10" presetClass="entr" presetSubtype="0"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p:cTn id="29" dur="1000"/>
                                        <p:tgtEl>
                                          <p:spTgt spid="204"/>
                                        </p:tgtEl>
                                      </p:cBhvr>
                                    </p:animEffect>
                                  </p:childTnLst>
                                </p:cTn>
                              </p:par>
                              <p:par>
                                <p:cTn id="30" presetID="10" presetClass="entr" presetSubtype="0" fill="hold" nodeType="withEffect">
                                  <p:stCondLst>
                                    <p:cond delay="0"/>
                                  </p:stCondLst>
                                  <p:childTnLst>
                                    <p:set>
                                      <p:cBhvr>
                                        <p:cTn id="31" dur="1" fill="hold">
                                          <p:stCondLst>
                                            <p:cond delay="0"/>
                                          </p:stCondLst>
                                        </p:cTn>
                                        <p:tgtEl>
                                          <p:spTgt spid="205"/>
                                        </p:tgtEl>
                                        <p:attrNameLst>
                                          <p:attrName>style.visibility</p:attrName>
                                        </p:attrNameLst>
                                      </p:cBhvr>
                                      <p:to>
                                        <p:strVal val="visible"/>
                                      </p:to>
                                    </p:set>
                                    <p:animEffect transition="in" filter="fade">
                                      <p:cBhvr>
                                        <p:cTn id="32" dur="1000"/>
                                        <p:tgtEl>
                                          <p:spTgt spid="205"/>
                                        </p:tgtEl>
                                      </p:cBhvr>
                                    </p:animEffect>
                                  </p:childTnLst>
                                </p:cTn>
                              </p:par>
                              <p:par>
                                <p:cTn id="33" presetID="10" presetClass="entr" presetSubtype="0" fill="hold" nodeType="withEffect">
                                  <p:stCondLst>
                                    <p:cond delay="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1000"/>
                                        <p:tgtEl>
                                          <p:spTgt spid="207"/>
                                        </p:tgtEl>
                                      </p:cBhvr>
                                    </p:animEffect>
                                  </p:childTnLst>
                                </p:cTn>
                              </p:par>
                              <p:par>
                                <p:cTn id="36" presetID="10" presetClass="entr" presetSubtype="0" fill="hold" nodeType="withEffect">
                                  <p:stCondLst>
                                    <p:cond delay="0"/>
                                  </p:stCondLst>
                                  <p:childTnLst>
                                    <p:set>
                                      <p:cBhvr>
                                        <p:cTn id="37" dur="1" fill="hold">
                                          <p:stCondLst>
                                            <p:cond delay="0"/>
                                          </p:stCondLst>
                                        </p:cTn>
                                        <p:tgtEl>
                                          <p:spTgt spid="208"/>
                                        </p:tgtEl>
                                        <p:attrNameLst>
                                          <p:attrName>style.visibility</p:attrName>
                                        </p:attrNameLst>
                                      </p:cBhvr>
                                      <p:to>
                                        <p:strVal val="visible"/>
                                      </p:to>
                                    </p:set>
                                    <p:animEffect transition="in" filter="fade">
                                      <p:cBhvr>
                                        <p:cTn id="38" dur="1000"/>
                                        <p:tgtEl>
                                          <p:spTgt spid="208"/>
                                        </p:tgtEl>
                                      </p:cBhvr>
                                    </p:animEffect>
                                  </p:childTnLst>
                                </p:cTn>
                              </p:par>
                              <p:par>
                                <p:cTn id="39" presetID="10" presetClass="entr" presetSubtype="0" fill="hold" nodeType="withEffect">
                                  <p:stCondLst>
                                    <p:cond delay="0"/>
                                  </p:stCondLst>
                                  <p:childTnLst>
                                    <p:set>
                                      <p:cBhvr>
                                        <p:cTn id="40" dur="1" fill="hold">
                                          <p:stCondLst>
                                            <p:cond delay="0"/>
                                          </p:stCondLst>
                                        </p:cTn>
                                        <p:tgtEl>
                                          <p:spTgt spid="206"/>
                                        </p:tgtEl>
                                        <p:attrNameLst>
                                          <p:attrName>style.visibility</p:attrName>
                                        </p:attrNameLst>
                                      </p:cBhvr>
                                      <p:to>
                                        <p:strVal val="visible"/>
                                      </p:to>
                                    </p:set>
                                    <p:animEffect transition="in" filter="fade">
                                      <p:cBhvr>
                                        <p:cTn id="41" dur="1000"/>
                                        <p:tgtEl>
                                          <p:spTgt spid="20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1000"/>
                                        <p:tgtEl>
                                          <p:spTgt spid="20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p:cTn id="51"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1590411"/>
            <a:ext cx="8520600" cy="15878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Monophyletic clade: a group of genomes that consists of all the </a:t>
            </a:r>
            <a:r>
              <a:rPr lang="en-GB" dirty="0" err="1"/>
              <a:t>descendents</a:t>
            </a:r>
            <a:r>
              <a:rPr lang="en" dirty="0"/>
              <a:t> of a common ancestor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9249EB-FBFF-644B-AE58-BBAD55DC3F49}"/>
              </a:ext>
            </a:extLst>
          </p:cNvPr>
          <p:cNvSpPr>
            <a:spLocks noGrp="1"/>
          </p:cNvSpPr>
          <p:nvPr>
            <p:ph type="sldNum" sz="quarter" idx="12"/>
          </p:nvPr>
        </p:nvSpPr>
        <p:spPr>
          <a:xfrm>
            <a:off x="0" y="6309320"/>
            <a:ext cx="9144000" cy="548680"/>
          </a:xfrm>
        </p:spPr>
        <p:txBody>
          <a:bodyPr/>
          <a:lstStyle/>
          <a:p>
            <a:fld id="{E051598E-9D06-4046-8EF2-7702044C4E81}" type="slidenum">
              <a:rPr lang="en-US" smtClean="0"/>
              <a:pPr/>
              <a:t>19</a:t>
            </a:fld>
            <a:endParaRPr lang="en-US" dirty="0"/>
          </a:p>
        </p:txBody>
      </p:sp>
      <p:sp>
        <p:nvSpPr>
          <p:cNvPr id="5" name="Footer Placeholder 4">
            <a:extLst>
              <a:ext uri="{FF2B5EF4-FFF2-40B4-BE49-F238E27FC236}">
                <a16:creationId xmlns:a16="http://schemas.microsoft.com/office/drawing/2014/main" id="{86CC2A21-5A96-4246-ABBA-FDD7B67E9674}"/>
              </a:ext>
            </a:extLst>
          </p:cNvPr>
          <p:cNvSpPr txBox="1">
            <a:spLocks/>
          </p:cNvSpPr>
          <p:nvPr/>
        </p:nvSpPr>
        <p:spPr>
          <a:xfrm>
            <a:off x="899592" y="6309320"/>
            <a:ext cx="7704000" cy="5486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WGS for investigating E. coli O157 outbreaks</a:t>
            </a:r>
            <a:endParaRPr lang="en-US" dirty="0"/>
          </a:p>
        </p:txBody>
      </p:sp>
      <p:sp>
        <p:nvSpPr>
          <p:cNvPr id="7" name="TextBox 6">
            <a:extLst>
              <a:ext uri="{FF2B5EF4-FFF2-40B4-BE49-F238E27FC236}">
                <a16:creationId xmlns:a16="http://schemas.microsoft.com/office/drawing/2014/main" id="{C2AEF575-18A1-1A4C-AB4F-47B3CFA60F43}"/>
              </a:ext>
            </a:extLst>
          </p:cNvPr>
          <p:cNvSpPr txBox="1"/>
          <p:nvPr/>
        </p:nvSpPr>
        <p:spPr>
          <a:xfrm>
            <a:off x="3027369" y="6093296"/>
            <a:ext cx="2984791" cy="369332"/>
          </a:xfrm>
          <a:prstGeom prst="rect">
            <a:avLst/>
          </a:prstGeom>
          <a:noFill/>
        </p:spPr>
        <p:txBody>
          <a:bodyPr wrap="none" rtlCol="0">
            <a:spAutoFit/>
          </a:bodyPr>
          <a:lstStyle/>
          <a:p>
            <a:r>
              <a:rPr lang="en-GB" dirty="0"/>
              <a:t>Number of SNP differences</a:t>
            </a:r>
          </a:p>
        </p:txBody>
      </p:sp>
      <p:pic>
        <p:nvPicPr>
          <p:cNvPr id="8" name="Picture 3">
            <a:extLst>
              <a:ext uri="{FF2B5EF4-FFF2-40B4-BE49-F238E27FC236}">
                <a16:creationId xmlns:a16="http://schemas.microsoft.com/office/drawing/2014/main" id="{6CA97F98-510D-4A47-BA75-6F2203906F6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15978" y="982903"/>
            <a:ext cx="5434389" cy="357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55B95C9E-A65A-D048-B874-E3BD47F749F6}"/>
              </a:ext>
            </a:extLst>
          </p:cNvPr>
          <p:cNvSpPr txBox="1"/>
          <p:nvPr/>
        </p:nvSpPr>
        <p:spPr>
          <a:xfrm rot="16200000">
            <a:off x="154783" y="2341045"/>
            <a:ext cx="1396536" cy="400110"/>
          </a:xfrm>
          <a:prstGeom prst="rect">
            <a:avLst/>
          </a:prstGeom>
          <a:noFill/>
        </p:spPr>
        <p:txBody>
          <a:bodyPr wrap="none" rtlCol="0">
            <a:spAutoFit/>
          </a:bodyPr>
          <a:lstStyle/>
          <a:p>
            <a:r>
              <a:rPr lang="en-GB" sz="2000" dirty="0"/>
              <a:t>Frequency</a:t>
            </a:r>
          </a:p>
        </p:txBody>
      </p:sp>
      <p:sp>
        <p:nvSpPr>
          <p:cNvPr id="12" name="Rectangle 11">
            <a:extLst>
              <a:ext uri="{FF2B5EF4-FFF2-40B4-BE49-F238E27FC236}">
                <a16:creationId xmlns:a16="http://schemas.microsoft.com/office/drawing/2014/main" id="{B5BF0F26-13DA-6640-BD1C-F49ECF00CBEE}"/>
              </a:ext>
            </a:extLst>
          </p:cNvPr>
          <p:cNvSpPr/>
          <p:nvPr/>
        </p:nvSpPr>
        <p:spPr>
          <a:xfrm>
            <a:off x="2442406" y="4618189"/>
            <a:ext cx="2781531" cy="400110"/>
          </a:xfrm>
          <a:prstGeom prst="rect">
            <a:avLst/>
          </a:prstGeom>
        </p:spPr>
        <p:txBody>
          <a:bodyPr wrap="none">
            <a:spAutoFit/>
          </a:bodyPr>
          <a:lstStyle/>
          <a:p>
            <a:r>
              <a:rPr lang="en-GB" sz="2000" dirty="0"/>
              <a:t>Pairwise SNP distance</a:t>
            </a:r>
          </a:p>
        </p:txBody>
      </p:sp>
      <p:sp>
        <p:nvSpPr>
          <p:cNvPr id="13" name="Title 1">
            <a:extLst>
              <a:ext uri="{FF2B5EF4-FFF2-40B4-BE49-F238E27FC236}">
                <a16:creationId xmlns:a16="http://schemas.microsoft.com/office/drawing/2014/main" id="{0D26BA57-C404-A747-A412-7B838E222F89}"/>
              </a:ext>
            </a:extLst>
          </p:cNvPr>
          <p:cNvSpPr>
            <a:spLocks noGrp="1"/>
          </p:cNvSpPr>
          <p:nvPr>
            <p:ph type="title"/>
          </p:nvPr>
        </p:nvSpPr>
        <p:spPr>
          <a:xfrm>
            <a:off x="311700" y="150103"/>
            <a:ext cx="8520600" cy="841800"/>
          </a:xfrm>
        </p:spPr>
        <p:txBody>
          <a:bodyPr/>
          <a:lstStyle/>
          <a:p>
            <a:r>
              <a:rPr lang="en-GB" dirty="0"/>
              <a:t>Pairwise SNP distance interpretation</a:t>
            </a:r>
          </a:p>
        </p:txBody>
      </p:sp>
      <p:sp>
        <p:nvSpPr>
          <p:cNvPr id="14" name="TextBox 13">
            <a:extLst>
              <a:ext uri="{FF2B5EF4-FFF2-40B4-BE49-F238E27FC236}">
                <a16:creationId xmlns:a16="http://schemas.microsoft.com/office/drawing/2014/main" id="{F948246B-5084-FF40-A570-466A1FBD0ACE}"/>
              </a:ext>
            </a:extLst>
          </p:cNvPr>
          <p:cNvSpPr txBox="1"/>
          <p:nvPr/>
        </p:nvSpPr>
        <p:spPr>
          <a:xfrm>
            <a:off x="6777729" y="3389001"/>
            <a:ext cx="1996059" cy="523220"/>
          </a:xfrm>
          <a:prstGeom prst="rect">
            <a:avLst/>
          </a:prstGeom>
          <a:noFill/>
        </p:spPr>
        <p:txBody>
          <a:bodyPr wrap="none" rtlCol="0">
            <a:spAutoFit/>
          </a:bodyPr>
          <a:lstStyle/>
          <a:p>
            <a:r>
              <a:rPr lang="en-GB" dirty="0"/>
              <a:t>Shiga Toxin </a:t>
            </a:r>
          </a:p>
          <a:p>
            <a:r>
              <a:rPr lang="en-GB" dirty="0"/>
              <a:t>producing </a:t>
            </a:r>
            <a:r>
              <a:rPr lang="en-GB" i="1" dirty="0"/>
              <a:t>E. coli </a:t>
            </a:r>
            <a:r>
              <a:rPr lang="en-GB" dirty="0"/>
              <a:t>O157</a:t>
            </a:r>
          </a:p>
        </p:txBody>
      </p:sp>
    </p:spTree>
    <p:extLst>
      <p:ext uri="{BB962C8B-B14F-4D97-AF65-F5344CB8AC3E}">
        <p14:creationId xmlns:p14="http://schemas.microsoft.com/office/powerpoint/2010/main" val="247621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8E6CA-B223-AD4D-8107-8E3B681791A3}"/>
              </a:ext>
            </a:extLst>
          </p:cNvPr>
          <p:cNvPicPr>
            <a:picLocks noChangeAspect="1"/>
          </p:cNvPicPr>
          <p:nvPr/>
        </p:nvPicPr>
        <p:blipFill>
          <a:blip r:embed="rId2"/>
          <a:stretch>
            <a:fillRect/>
          </a:stretch>
        </p:blipFill>
        <p:spPr>
          <a:xfrm>
            <a:off x="886526" y="698776"/>
            <a:ext cx="2540000" cy="2540000"/>
          </a:xfrm>
          <a:prstGeom prst="rect">
            <a:avLst/>
          </a:prstGeom>
        </p:spPr>
      </p:pic>
      <p:sp>
        <p:nvSpPr>
          <p:cNvPr id="4" name="Rectangle 3">
            <a:extLst>
              <a:ext uri="{FF2B5EF4-FFF2-40B4-BE49-F238E27FC236}">
                <a16:creationId xmlns:a16="http://schemas.microsoft.com/office/drawing/2014/main" id="{C618E285-0A13-6B44-BE69-91B53733897F}"/>
              </a:ext>
            </a:extLst>
          </p:cNvPr>
          <p:cNvSpPr/>
          <p:nvPr/>
        </p:nvSpPr>
        <p:spPr>
          <a:xfrm>
            <a:off x="3952200" y="1044558"/>
            <a:ext cx="4572000" cy="2062103"/>
          </a:xfrm>
          <a:prstGeom prst="rect">
            <a:avLst/>
          </a:prstGeom>
        </p:spPr>
        <p:txBody>
          <a:bodyPr>
            <a:spAutoFit/>
          </a:bodyPr>
          <a:lstStyle/>
          <a:p>
            <a:pPr lvl="0" algn="ctr"/>
            <a:r>
              <a:rPr lang="en-GB" sz="3200" dirty="0"/>
              <a:t>Anders Gonçalves da Silva, PhD</a:t>
            </a:r>
            <a:br>
              <a:rPr lang="en-GB" sz="3200" dirty="0"/>
            </a:br>
            <a:r>
              <a:rPr lang="en-GB" sz="3200" dirty="0"/>
              <a:t>MDU PHL --- Bioinformatics Team</a:t>
            </a:r>
          </a:p>
        </p:txBody>
      </p:sp>
      <p:pic>
        <p:nvPicPr>
          <p:cNvPr id="5" name="Google Shape;85;p18" descr="logo.png">
            <a:extLst>
              <a:ext uri="{FF2B5EF4-FFF2-40B4-BE49-F238E27FC236}">
                <a16:creationId xmlns:a16="http://schemas.microsoft.com/office/drawing/2014/main" id="{AF644E4C-A02C-E043-BEEC-DEA0D18746C8}"/>
              </a:ext>
            </a:extLst>
          </p:cNvPr>
          <p:cNvPicPr preferRelativeResize="0"/>
          <p:nvPr/>
        </p:nvPicPr>
        <p:blipFill>
          <a:blip r:embed="rId3">
            <a:alphaModFix/>
          </a:blip>
          <a:stretch>
            <a:fillRect/>
          </a:stretch>
        </p:blipFill>
        <p:spPr>
          <a:xfrm>
            <a:off x="152400" y="3779125"/>
            <a:ext cx="2333625" cy="923925"/>
          </a:xfrm>
          <a:prstGeom prst="rect">
            <a:avLst/>
          </a:prstGeom>
          <a:noFill/>
          <a:ln>
            <a:noFill/>
          </a:ln>
        </p:spPr>
      </p:pic>
      <p:pic>
        <p:nvPicPr>
          <p:cNvPr id="6" name="Google Shape;86;p18">
            <a:extLst>
              <a:ext uri="{FF2B5EF4-FFF2-40B4-BE49-F238E27FC236}">
                <a16:creationId xmlns:a16="http://schemas.microsoft.com/office/drawing/2014/main" id="{B88D27E3-7B51-CB4D-B077-EEE22E7FDDDC}"/>
              </a:ext>
            </a:extLst>
          </p:cNvPr>
          <p:cNvPicPr preferRelativeResize="0"/>
          <p:nvPr/>
        </p:nvPicPr>
        <p:blipFill rotWithShape="1">
          <a:blip r:embed="rId4">
            <a:alphaModFix/>
          </a:blip>
          <a:srcRect/>
          <a:stretch/>
        </p:blipFill>
        <p:spPr>
          <a:xfrm>
            <a:off x="3952200" y="3735123"/>
            <a:ext cx="1095300" cy="1343100"/>
          </a:xfrm>
          <a:prstGeom prst="rect">
            <a:avLst/>
          </a:prstGeom>
          <a:noFill/>
          <a:ln>
            <a:noFill/>
          </a:ln>
        </p:spPr>
      </p:pic>
      <p:pic>
        <p:nvPicPr>
          <p:cNvPr id="7" name="Google Shape;83;p18" descr="university-of-melbourne-logo.jpg">
            <a:extLst>
              <a:ext uri="{FF2B5EF4-FFF2-40B4-BE49-F238E27FC236}">
                <a16:creationId xmlns:a16="http://schemas.microsoft.com/office/drawing/2014/main" id="{AB17A700-44FC-7D48-B8B7-32B9C26502B3}"/>
              </a:ext>
            </a:extLst>
          </p:cNvPr>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7130200" y="3168127"/>
            <a:ext cx="1896174" cy="1910101"/>
          </a:xfrm>
          <a:prstGeom prst="rect">
            <a:avLst/>
          </a:prstGeom>
          <a:noFill/>
          <a:ln>
            <a:noFill/>
          </a:ln>
        </p:spPr>
      </p:pic>
    </p:spTree>
    <p:extLst>
      <p:ext uri="{BB962C8B-B14F-4D97-AF65-F5344CB8AC3E}">
        <p14:creationId xmlns:p14="http://schemas.microsoft.com/office/powerpoint/2010/main" val="252682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3D31-0D5A-2C45-8A83-01BB2675923D}"/>
              </a:ext>
            </a:extLst>
          </p:cNvPr>
          <p:cNvSpPr>
            <a:spLocks noGrp="1"/>
          </p:cNvSpPr>
          <p:nvPr>
            <p:ph type="title"/>
          </p:nvPr>
        </p:nvSpPr>
        <p:spPr>
          <a:xfrm>
            <a:off x="311700" y="112596"/>
            <a:ext cx="8520600" cy="841800"/>
          </a:xfrm>
        </p:spPr>
        <p:txBody>
          <a:bodyPr/>
          <a:lstStyle/>
          <a:p>
            <a:r>
              <a:rPr lang="en-GB" dirty="0"/>
              <a:t>How to identify phylogenetic signal?</a:t>
            </a:r>
          </a:p>
        </p:txBody>
      </p:sp>
      <p:sp>
        <p:nvSpPr>
          <p:cNvPr id="3" name="TextBox 2">
            <a:extLst>
              <a:ext uri="{FF2B5EF4-FFF2-40B4-BE49-F238E27FC236}">
                <a16:creationId xmlns:a16="http://schemas.microsoft.com/office/drawing/2014/main" id="{366A3880-8A8A-F240-9BFE-8B67AAE49B33}"/>
              </a:ext>
            </a:extLst>
          </p:cNvPr>
          <p:cNvSpPr txBox="1"/>
          <p:nvPr/>
        </p:nvSpPr>
        <p:spPr>
          <a:xfrm>
            <a:off x="1207400" y="1095089"/>
            <a:ext cx="7240772" cy="523220"/>
          </a:xfrm>
          <a:prstGeom prst="rect">
            <a:avLst/>
          </a:prstGeom>
          <a:noFill/>
        </p:spPr>
        <p:txBody>
          <a:bodyPr wrap="square" rtlCol="0">
            <a:spAutoFit/>
          </a:bodyPr>
          <a:lstStyle/>
          <a:p>
            <a:r>
              <a:rPr lang="en-GB" dirty="0"/>
              <a:t>“tendency for related species (isolates) to resemble each other more than they resemble species drawn at random from the tree” - Blomberg and Garland, 2002</a:t>
            </a:r>
          </a:p>
        </p:txBody>
      </p:sp>
      <p:pic>
        <p:nvPicPr>
          <p:cNvPr id="6" name="Picture 5">
            <a:extLst>
              <a:ext uri="{FF2B5EF4-FFF2-40B4-BE49-F238E27FC236}">
                <a16:creationId xmlns:a16="http://schemas.microsoft.com/office/drawing/2014/main" id="{DE04A186-6EC6-5641-BEF4-3EAC4B146E2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400" y="1943827"/>
            <a:ext cx="3023142" cy="2925652"/>
          </a:xfrm>
          <a:prstGeom prst="rect">
            <a:avLst/>
          </a:prstGeom>
          <a:solidFill>
            <a:schemeClr val="bg1"/>
          </a:solidFill>
        </p:spPr>
      </p:pic>
      <p:pic>
        <p:nvPicPr>
          <p:cNvPr id="7" name="Picture 6">
            <a:extLst>
              <a:ext uri="{FF2B5EF4-FFF2-40B4-BE49-F238E27FC236}">
                <a16:creationId xmlns:a16="http://schemas.microsoft.com/office/drawing/2014/main" id="{374F73F0-BDAF-FF45-A5CD-502DC8A3767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72000" y="1943827"/>
            <a:ext cx="3287571" cy="3063509"/>
          </a:xfrm>
          <a:prstGeom prst="rect">
            <a:avLst/>
          </a:prstGeom>
          <a:solidFill>
            <a:schemeClr val="bg1"/>
          </a:solidFill>
        </p:spPr>
      </p:pic>
    </p:spTree>
    <p:extLst>
      <p:ext uri="{BB962C8B-B14F-4D97-AF65-F5344CB8AC3E}">
        <p14:creationId xmlns:p14="http://schemas.microsoft.com/office/powerpoint/2010/main" val="227846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50E4-7CB6-7341-A7FB-A153C3A70F90}"/>
              </a:ext>
            </a:extLst>
          </p:cNvPr>
          <p:cNvSpPr>
            <a:spLocks noGrp="1"/>
          </p:cNvSpPr>
          <p:nvPr>
            <p:ph type="title"/>
          </p:nvPr>
        </p:nvSpPr>
        <p:spPr>
          <a:xfrm>
            <a:off x="311700" y="290153"/>
            <a:ext cx="8520600" cy="841800"/>
          </a:xfrm>
        </p:spPr>
        <p:txBody>
          <a:bodyPr/>
          <a:lstStyle/>
          <a:p>
            <a:r>
              <a:rPr lang="en-GB" dirty="0"/>
              <a:t>Bootstraps</a:t>
            </a:r>
          </a:p>
        </p:txBody>
      </p:sp>
      <p:grpSp>
        <p:nvGrpSpPr>
          <p:cNvPr id="3" name="Group 2">
            <a:extLst>
              <a:ext uri="{FF2B5EF4-FFF2-40B4-BE49-F238E27FC236}">
                <a16:creationId xmlns:a16="http://schemas.microsoft.com/office/drawing/2014/main" id="{C01B7A11-B8AA-6643-BECD-22065B656E89}"/>
              </a:ext>
            </a:extLst>
          </p:cNvPr>
          <p:cNvGrpSpPr>
            <a:grpSpLocks/>
          </p:cNvGrpSpPr>
          <p:nvPr/>
        </p:nvGrpSpPr>
        <p:grpSpPr bwMode="auto">
          <a:xfrm>
            <a:off x="1300757" y="1515195"/>
            <a:ext cx="6542485" cy="2641997"/>
            <a:chOff x="155" y="1094"/>
            <a:chExt cx="5495" cy="2219"/>
          </a:xfrm>
        </p:grpSpPr>
        <p:grpSp>
          <p:nvGrpSpPr>
            <p:cNvPr id="4" name="Group 3">
              <a:extLst>
                <a:ext uri="{FF2B5EF4-FFF2-40B4-BE49-F238E27FC236}">
                  <a16:creationId xmlns:a16="http://schemas.microsoft.com/office/drawing/2014/main" id="{98E49AED-642B-8C4C-A8DE-1137F5110E59}"/>
                </a:ext>
              </a:extLst>
            </p:cNvPr>
            <p:cNvGrpSpPr>
              <a:grpSpLocks/>
            </p:cNvGrpSpPr>
            <p:nvPr/>
          </p:nvGrpSpPr>
          <p:grpSpPr bwMode="auto">
            <a:xfrm>
              <a:off x="287" y="1094"/>
              <a:ext cx="868" cy="1597"/>
              <a:chOff x="287" y="1094"/>
              <a:chExt cx="868" cy="1597"/>
            </a:xfrm>
          </p:grpSpPr>
          <p:sp>
            <p:nvSpPr>
              <p:cNvPr id="167" name="Line 4">
                <a:extLst>
                  <a:ext uri="{FF2B5EF4-FFF2-40B4-BE49-F238E27FC236}">
                    <a16:creationId xmlns:a16="http://schemas.microsoft.com/office/drawing/2014/main" id="{FD81522C-D3D8-034D-96E1-0D843CD2E6F4}"/>
                  </a:ext>
                </a:extLst>
              </p:cNvPr>
              <p:cNvSpPr>
                <a:spLocks noChangeShapeType="1"/>
              </p:cNvSpPr>
              <p:nvPr/>
            </p:nvSpPr>
            <p:spPr bwMode="auto">
              <a:xfrm flipH="1">
                <a:off x="522" y="2582"/>
                <a:ext cx="481"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68" name="Line 5">
                <a:extLst>
                  <a:ext uri="{FF2B5EF4-FFF2-40B4-BE49-F238E27FC236}">
                    <a16:creationId xmlns:a16="http://schemas.microsoft.com/office/drawing/2014/main" id="{06191F40-E62D-014A-A93F-36E19C929526}"/>
                  </a:ext>
                </a:extLst>
              </p:cNvPr>
              <p:cNvSpPr>
                <a:spLocks noChangeShapeType="1"/>
              </p:cNvSpPr>
              <p:nvPr/>
            </p:nvSpPr>
            <p:spPr bwMode="auto">
              <a:xfrm flipH="1">
                <a:off x="809" y="2342"/>
                <a:ext cx="194"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69" name="Line 6">
                <a:extLst>
                  <a:ext uri="{FF2B5EF4-FFF2-40B4-BE49-F238E27FC236}">
                    <a16:creationId xmlns:a16="http://schemas.microsoft.com/office/drawing/2014/main" id="{45ADBC5F-BB61-BA4F-A81E-ACD2DF826CCC}"/>
                  </a:ext>
                </a:extLst>
              </p:cNvPr>
              <p:cNvSpPr>
                <a:spLocks noChangeShapeType="1"/>
              </p:cNvSpPr>
              <p:nvPr/>
            </p:nvSpPr>
            <p:spPr bwMode="auto">
              <a:xfrm flipH="1">
                <a:off x="809" y="2112"/>
                <a:ext cx="194"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0" name="Line 7">
                <a:extLst>
                  <a:ext uri="{FF2B5EF4-FFF2-40B4-BE49-F238E27FC236}">
                    <a16:creationId xmlns:a16="http://schemas.microsoft.com/office/drawing/2014/main" id="{B40E8011-F0D5-1D46-A05C-4C612313FEFA}"/>
                  </a:ext>
                </a:extLst>
              </p:cNvPr>
              <p:cNvSpPr>
                <a:spLocks noChangeShapeType="1"/>
              </p:cNvSpPr>
              <p:nvPr/>
            </p:nvSpPr>
            <p:spPr bwMode="auto">
              <a:xfrm flipV="1">
                <a:off x="811" y="2110"/>
                <a:ext cx="3" cy="232"/>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1" name="Line 8">
                <a:extLst>
                  <a:ext uri="{FF2B5EF4-FFF2-40B4-BE49-F238E27FC236}">
                    <a16:creationId xmlns:a16="http://schemas.microsoft.com/office/drawing/2014/main" id="{26F359E8-4B88-7149-AA23-5CF2D5B90147}"/>
                  </a:ext>
                </a:extLst>
              </p:cNvPr>
              <p:cNvSpPr>
                <a:spLocks noChangeShapeType="1"/>
              </p:cNvSpPr>
              <p:nvPr/>
            </p:nvSpPr>
            <p:spPr bwMode="auto">
              <a:xfrm flipH="1">
                <a:off x="522" y="2294"/>
                <a:ext cx="289"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2" name="Line 9">
                <a:extLst>
                  <a:ext uri="{FF2B5EF4-FFF2-40B4-BE49-F238E27FC236}">
                    <a16:creationId xmlns:a16="http://schemas.microsoft.com/office/drawing/2014/main" id="{5878C297-0D31-464C-A798-232A32B11A2D}"/>
                  </a:ext>
                </a:extLst>
              </p:cNvPr>
              <p:cNvSpPr>
                <a:spLocks noChangeShapeType="1"/>
              </p:cNvSpPr>
              <p:nvPr/>
            </p:nvSpPr>
            <p:spPr bwMode="auto">
              <a:xfrm flipV="1">
                <a:off x="523" y="2292"/>
                <a:ext cx="0" cy="29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3" name="Line 10">
                <a:extLst>
                  <a:ext uri="{FF2B5EF4-FFF2-40B4-BE49-F238E27FC236}">
                    <a16:creationId xmlns:a16="http://schemas.microsoft.com/office/drawing/2014/main" id="{8BDDA506-4897-EA40-A6AA-EAE0D8859283}"/>
                  </a:ext>
                </a:extLst>
              </p:cNvPr>
              <p:cNvSpPr>
                <a:spLocks noChangeShapeType="1"/>
              </p:cNvSpPr>
              <p:nvPr/>
            </p:nvSpPr>
            <p:spPr bwMode="auto">
              <a:xfrm flipH="1">
                <a:off x="905" y="1910"/>
                <a:ext cx="98"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4" name="Line 11">
                <a:extLst>
                  <a:ext uri="{FF2B5EF4-FFF2-40B4-BE49-F238E27FC236}">
                    <a16:creationId xmlns:a16="http://schemas.microsoft.com/office/drawing/2014/main" id="{8CC701A5-3B08-574A-B54E-7ABAA7957D32}"/>
                  </a:ext>
                </a:extLst>
              </p:cNvPr>
              <p:cNvSpPr>
                <a:spLocks noChangeShapeType="1"/>
              </p:cNvSpPr>
              <p:nvPr/>
            </p:nvSpPr>
            <p:spPr bwMode="auto">
              <a:xfrm flipH="1">
                <a:off x="905" y="1718"/>
                <a:ext cx="98"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5" name="Line 12">
                <a:extLst>
                  <a:ext uri="{FF2B5EF4-FFF2-40B4-BE49-F238E27FC236}">
                    <a16:creationId xmlns:a16="http://schemas.microsoft.com/office/drawing/2014/main" id="{B4868C66-8453-CB4D-942B-425FDCE3F72A}"/>
                  </a:ext>
                </a:extLst>
              </p:cNvPr>
              <p:cNvSpPr>
                <a:spLocks noChangeShapeType="1"/>
              </p:cNvSpPr>
              <p:nvPr/>
            </p:nvSpPr>
            <p:spPr bwMode="auto">
              <a:xfrm flipV="1">
                <a:off x="907" y="1716"/>
                <a:ext cx="0" cy="194"/>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6" name="Line 13">
                <a:extLst>
                  <a:ext uri="{FF2B5EF4-FFF2-40B4-BE49-F238E27FC236}">
                    <a16:creationId xmlns:a16="http://schemas.microsoft.com/office/drawing/2014/main" id="{974498CD-5A19-0048-BB7D-BA1178AB40A3}"/>
                  </a:ext>
                </a:extLst>
              </p:cNvPr>
              <p:cNvSpPr>
                <a:spLocks noChangeShapeType="1"/>
              </p:cNvSpPr>
              <p:nvPr/>
            </p:nvSpPr>
            <p:spPr bwMode="auto">
              <a:xfrm flipH="1">
                <a:off x="569" y="1814"/>
                <a:ext cx="338"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7" name="Line 14">
                <a:extLst>
                  <a:ext uri="{FF2B5EF4-FFF2-40B4-BE49-F238E27FC236}">
                    <a16:creationId xmlns:a16="http://schemas.microsoft.com/office/drawing/2014/main" id="{3C19233D-CBC9-164D-AE17-9B929A53B5EB}"/>
                  </a:ext>
                </a:extLst>
              </p:cNvPr>
              <p:cNvSpPr>
                <a:spLocks noChangeShapeType="1"/>
              </p:cNvSpPr>
              <p:nvPr/>
            </p:nvSpPr>
            <p:spPr bwMode="auto">
              <a:xfrm flipV="1">
                <a:off x="571" y="1476"/>
                <a:ext cx="0" cy="338"/>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8" name="Line 15">
                <a:extLst>
                  <a:ext uri="{FF2B5EF4-FFF2-40B4-BE49-F238E27FC236}">
                    <a16:creationId xmlns:a16="http://schemas.microsoft.com/office/drawing/2014/main" id="{59640885-422C-9C46-AECE-941E9EDC626C}"/>
                  </a:ext>
                </a:extLst>
              </p:cNvPr>
              <p:cNvSpPr>
                <a:spLocks noChangeShapeType="1"/>
              </p:cNvSpPr>
              <p:nvPr/>
            </p:nvSpPr>
            <p:spPr bwMode="auto">
              <a:xfrm>
                <a:off x="571" y="1478"/>
                <a:ext cx="430"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79" name="Line 16">
                <a:extLst>
                  <a:ext uri="{FF2B5EF4-FFF2-40B4-BE49-F238E27FC236}">
                    <a16:creationId xmlns:a16="http://schemas.microsoft.com/office/drawing/2014/main" id="{D16473D8-A189-0143-B694-165B201B7B8A}"/>
                  </a:ext>
                </a:extLst>
              </p:cNvPr>
              <p:cNvSpPr>
                <a:spLocks noChangeShapeType="1"/>
              </p:cNvSpPr>
              <p:nvPr/>
            </p:nvSpPr>
            <p:spPr bwMode="auto">
              <a:xfrm flipH="1">
                <a:off x="377" y="1622"/>
                <a:ext cx="194"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0" name="Line 17">
                <a:extLst>
                  <a:ext uri="{FF2B5EF4-FFF2-40B4-BE49-F238E27FC236}">
                    <a16:creationId xmlns:a16="http://schemas.microsoft.com/office/drawing/2014/main" id="{EDF30432-A546-814B-9136-5B02A6970DE6}"/>
                  </a:ext>
                </a:extLst>
              </p:cNvPr>
              <p:cNvSpPr>
                <a:spLocks noChangeShapeType="1"/>
              </p:cNvSpPr>
              <p:nvPr/>
            </p:nvSpPr>
            <p:spPr bwMode="auto">
              <a:xfrm flipV="1">
                <a:off x="380" y="1236"/>
                <a:ext cx="0" cy="386"/>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1" name="Line 18">
                <a:extLst>
                  <a:ext uri="{FF2B5EF4-FFF2-40B4-BE49-F238E27FC236}">
                    <a16:creationId xmlns:a16="http://schemas.microsoft.com/office/drawing/2014/main" id="{C47BD670-40B9-AB4D-B500-935E613EBA69}"/>
                  </a:ext>
                </a:extLst>
              </p:cNvPr>
              <p:cNvSpPr>
                <a:spLocks noChangeShapeType="1"/>
              </p:cNvSpPr>
              <p:nvPr/>
            </p:nvSpPr>
            <p:spPr bwMode="auto">
              <a:xfrm>
                <a:off x="379" y="1238"/>
                <a:ext cx="638"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2" name="Line 19">
                <a:extLst>
                  <a:ext uri="{FF2B5EF4-FFF2-40B4-BE49-F238E27FC236}">
                    <a16:creationId xmlns:a16="http://schemas.microsoft.com/office/drawing/2014/main" id="{5E0A5D0D-06B4-B143-BBB4-E6BB07428491}"/>
                  </a:ext>
                </a:extLst>
              </p:cNvPr>
              <p:cNvSpPr>
                <a:spLocks noChangeShapeType="1"/>
              </p:cNvSpPr>
              <p:nvPr/>
            </p:nvSpPr>
            <p:spPr bwMode="auto">
              <a:xfrm flipH="1">
                <a:off x="287" y="1431"/>
                <a:ext cx="98"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3" name="Line 20">
                <a:extLst>
                  <a:ext uri="{FF2B5EF4-FFF2-40B4-BE49-F238E27FC236}">
                    <a16:creationId xmlns:a16="http://schemas.microsoft.com/office/drawing/2014/main" id="{0FD08B70-11DA-0F40-A404-5B71DFC27DEA}"/>
                  </a:ext>
                </a:extLst>
              </p:cNvPr>
              <p:cNvSpPr>
                <a:spLocks noChangeShapeType="1"/>
              </p:cNvSpPr>
              <p:nvPr/>
            </p:nvSpPr>
            <p:spPr bwMode="auto">
              <a:xfrm flipH="1">
                <a:off x="287" y="2439"/>
                <a:ext cx="241" cy="0"/>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4" name="Line 21">
                <a:extLst>
                  <a:ext uri="{FF2B5EF4-FFF2-40B4-BE49-F238E27FC236}">
                    <a16:creationId xmlns:a16="http://schemas.microsoft.com/office/drawing/2014/main" id="{E259D746-46FF-A248-9242-6814B558D3D6}"/>
                  </a:ext>
                </a:extLst>
              </p:cNvPr>
              <p:cNvSpPr>
                <a:spLocks noChangeShapeType="1"/>
              </p:cNvSpPr>
              <p:nvPr/>
            </p:nvSpPr>
            <p:spPr bwMode="auto">
              <a:xfrm>
                <a:off x="289" y="1431"/>
                <a:ext cx="0" cy="1006"/>
              </a:xfrm>
              <a:prstGeom prst="line">
                <a:avLst/>
              </a:prstGeom>
              <a:noFill/>
              <a:ln w="9360" cap="sq">
                <a:solidFill>
                  <a:srgbClr val="33CC33"/>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85" name="Text Box 22">
                <a:extLst>
                  <a:ext uri="{FF2B5EF4-FFF2-40B4-BE49-F238E27FC236}">
                    <a16:creationId xmlns:a16="http://schemas.microsoft.com/office/drawing/2014/main" id="{6AB6AC59-2DD0-F149-8994-352161DA9AD7}"/>
                  </a:ext>
                </a:extLst>
              </p:cNvPr>
              <p:cNvSpPr txBox="1">
                <a:spLocks noChangeArrowheads="1"/>
              </p:cNvSpPr>
              <p:nvPr/>
            </p:nvSpPr>
            <p:spPr bwMode="auto">
              <a:xfrm>
                <a:off x="960"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186" name="Text Box 23">
                <a:extLst>
                  <a:ext uri="{FF2B5EF4-FFF2-40B4-BE49-F238E27FC236}">
                    <a16:creationId xmlns:a16="http://schemas.microsoft.com/office/drawing/2014/main" id="{FEFC5737-5410-CC44-8875-08C1FDFFB3CA}"/>
                  </a:ext>
                </a:extLst>
              </p:cNvPr>
              <p:cNvSpPr txBox="1">
                <a:spLocks noChangeArrowheads="1"/>
              </p:cNvSpPr>
              <p:nvPr/>
            </p:nvSpPr>
            <p:spPr bwMode="auto">
              <a:xfrm>
                <a:off x="960"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187" name="Text Box 24">
                <a:extLst>
                  <a:ext uri="{FF2B5EF4-FFF2-40B4-BE49-F238E27FC236}">
                    <a16:creationId xmlns:a16="http://schemas.microsoft.com/office/drawing/2014/main" id="{9B282E42-1CAF-6046-9B05-53C8A3515F13}"/>
                  </a:ext>
                </a:extLst>
              </p:cNvPr>
              <p:cNvSpPr txBox="1">
                <a:spLocks noChangeArrowheads="1"/>
              </p:cNvSpPr>
              <p:nvPr/>
            </p:nvSpPr>
            <p:spPr bwMode="auto">
              <a:xfrm>
                <a:off x="960"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188" name="Text Box 25">
                <a:extLst>
                  <a:ext uri="{FF2B5EF4-FFF2-40B4-BE49-F238E27FC236}">
                    <a16:creationId xmlns:a16="http://schemas.microsoft.com/office/drawing/2014/main" id="{0EC7CEC9-F1F6-1F45-91BE-92CCBE56647E}"/>
                  </a:ext>
                </a:extLst>
              </p:cNvPr>
              <p:cNvSpPr txBox="1">
                <a:spLocks noChangeArrowheads="1"/>
              </p:cNvSpPr>
              <p:nvPr/>
            </p:nvSpPr>
            <p:spPr bwMode="auto">
              <a:xfrm>
                <a:off x="960"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189" name="Text Box 26">
                <a:extLst>
                  <a:ext uri="{FF2B5EF4-FFF2-40B4-BE49-F238E27FC236}">
                    <a16:creationId xmlns:a16="http://schemas.microsoft.com/office/drawing/2014/main" id="{50B8F03D-3F56-2C46-97AB-ACE0CE37AFB6}"/>
                  </a:ext>
                </a:extLst>
              </p:cNvPr>
              <p:cNvSpPr txBox="1">
                <a:spLocks noChangeArrowheads="1"/>
              </p:cNvSpPr>
              <p:nvPr/>
            </p:nvSpPr>
            <p:spPr bwMode="auto">
              <a:xfrm>
                <a:off x="960"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190" name="Text Box 27">
                <a:extLst>
                  <a:ext uri="{FF2B5EF4-FFF2-40B4-BE49-F238E27FC236}">
                    <a16:creationId xmlns:a16="http://schemas.microsoft.com/office/drawing/2014/main" id="{DA57728E-DE32-7045-81F9-D049D29D91A9}"/>
                  </a:ext>
                </a:extLst>
              </p:cNvPr>
              <p:cNvSpPr txBox="1">
                <a:spLocks noChangeArrowheads="1"/>
              </p:cNvSpPr>
              <p:nvPr/>
            </p:nvSpPr>
            <p:spPr bwMode="auto">
              <a:xfrm>
                <a:off x="960"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191" name="Text Box 28">
                <a:extLst>
                  <a:ext uri="{FF2B5EF4-FFF2-40B4-BE49-F238E27FC236}">
                    <a16:creationId xmlns:a16="http://schemas.microsoft.com/office/drawing/2014/main" id="{2BF8B6B4-FB34-8B48-BE6B-BAA4AB6B84E6}"/>
                  </a:ext>
                </a:extLst>
              </p:cNvPr>
              <p:cNvSpPr txBox="1">
                <a:spLocks noChangeArrowheads="1"/>
              </p:cNvSpPr>
              <p:nvPr/>
            </p:nvSpPr>
            <p:spPr bwMode="auto">
              <a:xfrm>
                <a:off x="960"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grpSp>
        <p:grpSp>
          <p:nvGrpSpPr>
            <p:cNvPr id="5" name="Group 29">
              <a:extLst>
                <a:ext uri="{FF2B5EF4-FFF2-40B4-BE49-F238E27FC236}">
                  <a16:creationId xmlns:a16="http://schemas.microsoft.com/office/drawing/2014/main" id="{BF8D38DE-8AD2-7845-A2C1-8420D4A6BFB8}"/>
                </a:ext>
              </a:extLst>
            </p:cNvPr>
            <p:cNvGrpSpPr>
              <a:grpSpLocks/>
            </p:cNvGrpSpPr>
            <p:nvPr/>
          </p:nvGrpSpPr>
          <p:grpSpPr bwMode="auto">
            <a:xfrm>
              <a:off x="1151" y="1094"/>
              <a:ext cx="868" cy="1597"/>
              <a:chOff x="1151" y="1094"/>
              <a:chExt cx="868" cy="1597"/>
            </a:xfrm>
          </p:grpSpPr>
          <p:sp>
            <p:nvSpPr>
              <p:cNvPr id="142" name="Line 30">
                <a:extLst>
                  <a:ext uri="{FF2B5EF4-FFF2-40B4-BE49-F238E27FC236}">
                    <a16:creationId xmlns:a16="http://schemas.microsoft.com/office/drawing/2014/main" id="{C85D5EC7-D096-AD4A-B211-7F1CA48C8742}"/>
                  </a:ext>
                </a:extLst>
              </p:cNvPr>
              <p:cNvSpPr>
                <a:spLocks noChangeShapeType="1"/>
              </p:cNvSpPr>
              <p:nvPr/>
            </p:nvSpPr>
            <p:spPr bwMode="auto">
              <a:xfrm flipH="1">
                <a:off x="1386" y="2102"/>
                <a:ext cx="48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3" name="Line 31">
                <a:extLst>
                  <a:ext uri="{FF2B5EF4-FFF2-40B4-BE49-F238E27FC236}">
                    <a16:creationId xmlns:a16="http://schemas.microsoft.com/office/drawing/2014/main" id="{76F1524D-2B13-AD48-9940-2C3A3592C7CC}"/>
                  </a:ext>
                </a:extLst>
              </p:cNvPr>
              <p:cNvSpPr>
                <a:spLocks noChangeShapeType="1"/>
              </p:cNvSpPr>
              <p:nvPr/>
            </p:nvSpPr>
            <p:spPr bwMode="auto">
              <a:xfrm flipH="1">
                <a:off x="1673" y="234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4" name="Line 32">
                <a:extLst>
                  <a:ext uri="{FF2B5EF4-FFF2-40B4-BE49-F238E27FC236}">
                    <a16:creationId xmlns:a16="http://schemas.microsoft.com/office/drawing/2014/main" id="{036E2816-CCA0-604F-81FB-7B523190AF81}"/>
                  </a:ext>
                </a:extLst>
              </p:cNvPr>
              <p:cNvSpPr>
                <a:spLocks noChangeShapeType="1"/>
              </p:cNvSpPr>
              <p:nvPr/>
            </p:nvSpPr>
            <p:spPr bwMode="auto">
              <a:xfrm flipH="1">
                <a:off x="1673" y="258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5" name="Line 33">
                <a:extLst>
                  <a:ext uri="{FF2B5EF4-FFF2-40B4-BE49-F238E27FC236}">
                    <a16:creationId xmlns:a16="http://schemas.microsoft.com/office/drawing/2014/main" id="{2C81AAA5-6F97-4F45-B3DE-F18975D107DF}"/>
                  </a:ext>
                </a:extLst>
              </p:cNvPr>
              <p:cNvSpPr>
                <a:spLocks noChangeShapeType="1"/>
              </p:cNvSpPr>
              <p:nvPr/>
            </p:nvSpPr>
            <p:spPr bwMode="auto">
              <a:xfrm flipV="1">
                <a:off x="1675" y="2350"/>
                <a:ext cx="3" cy="23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6" name="Line 34">
                <a:extLst>
                  <a:ext uri="{FF2B5EF4-FFF2-40B4-BE49-F238E27FC236}">
                    <a16:creationId xmlns:a16="http://schemas.microsoft.com/office/drawing/2014/main" id="{CF3B0A33-42E4-0943-AE91-53626C6168AC}"/>
                  </a:ext>
                </a:extLst>
              </p:cNvPr>
              <p:cNvSpPr>
                <a:spLocks noChangeShapeType="1"/>
              </p:cNvSpPr>
              <p:nvPr/>
            </p:nvSpPr>
            <p:spPr bwMode="auto">
              <a:xfrm flipH="1">
                <a:off x="1386" y="2438"/>
                <a:ext cx="28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7" name="Line 35">
                <a:extLst>
                  <a:ext uri="{FF2B5EF4-FFF2-40B4-BE49-F238E27FC236}">
                    <a16:creationId xmlns:a16="http://schemas.microsoft.com/office/drawing/2014/main" id="{928F08B2-72F9-D24B-A218-30D1A02B6A5D}"/>
                  </a:ext>
                </a:extLst>
              </p:cNvPr>
              <p:cNvSpPr>
                <a:spLocks noChangeShapeType="1"/>
              </p:cNvSpPr>
              <p:nvPr/>
            </p:nvSpPr>
            <p:spPr bwMode="auto">
              <a:xfrm flipH="1" flipV="1">
                <a:off x="1385" y="2100"/>
                <a:ext cx="11" cy="33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8" name="Line 36">
                <a:extLst>
                  <a:ext uri="{FF2B5EF4-FFF2-40B4-BE49-F238E27FC236}">
                    <a16:creationId xmlns:a16="http://schemas.microsoft.com/office/drawing/2014/main" id="{BB14839B-DF79-DE42-A8D9-1CBD4A03EAD3}"/>
                  </a:ext>
                </a:extLst>
              </p:cNvPr>
              <p:cNvSpPr>
                <a:spLocks noChangeShapeType="1"/>
              </p:cNvSpPr>
              <p:nvPr/>
            </p:nvSpPr>
            <p:spPr bwMode="auto">
              <a:xfrm flipH="1">
                <a:off x="1433" y="1814"/>
                <a:ext cx="33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9" name="Line 37">
                <a:extLst>
                  <a:ext uri="{FF2B5EF4-FFF2-40B4-BE49-F238E27FC236}">
                    <a16:creationId xmlns:a16="http://schemas.microsoft.com/office/drawing/2014/main" id="{F32CBF90-75AD-9242-AB96-2DCB23690F35}"/>
                  </a:ext>
                </a:extLst>
              </p:cNvPr>
              <p:cNvSpPr>
                <a:spLocks noChangeShapeType="1"/>
              </p:cNvSpPr>
              <p:nvPr/>
            </p:nvSpPr>
            <p:spPr bwMode="auto">
              <a:xfrm flipV="1">
                <a:off x="1435" y="1476"/>
                <a:ext cx="0" cy="33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0" name="Line 38">
                <a:extLst>
                  <a:ext uri="{FF2B5EF4-FFF2-40B4-BE49-F238E27FC236}">
                    <a16:creationId xmlns:a16="http://schemas.microsoft.com/office/drawing/2014/main" id="{DB284388-0DCE-D646-B7A5-6DB9FEE5B99F}"/>
                  </a:ext>
                </a:extLst>
              </p:cNvPr>
              <p:cNvSpPr>
                <a:spLocks noChangeShapeType="1"/>
              </p:cNvSpPr>
              <p:nvPr/>
            </p:nvSpPr>
            <p:spPr bwMode="auto">
              <a:xfrm>
                <a:off x="1435" y="1478"/>
                <a:ext cx="430"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1" name="Line 39">
                <a:extLst>
                  <a:ext uri="{FF2B5EF4-FFF2-40B4-BE49-F238E27FC236}">
                    <a16:creationId xmlns:a16="http://schemas.microsoft.com/office/drawing/2014/main" id="{0969C308-1889-6A4C-82AD-F64AEDCAE7ED}"/>
                  </a:ext>
                </a:extLst>
              </p:cNvPr>
              <p:cNvSpPr>
                <a:spLocks noChangeShapeType="1"/>
              </p:cNvSpPr>
              <p:nvPr/>
            </p:nvSpPr>
            <p:spPr bwMode="auto">
              <a:xfrm flipH="1">
                <a:off x="1241" y="162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2" name="Line 40">
                <a:extLst>
                  <a:ext uri="{FF2B5EF4-FFF2-40B4-BE49-F238E27FC236}">
                    <a16:creationId xmlns:a16="http://schemas.microsoft.com/office/drawing/2014/main" id="{4A1A6AE7-B397-8C47-86D3-456583AE85D3}"/>
                  </a:ext>
                </a:extLst>
              </p:cNvPr>
              <p:cNvSpPr>
                <a:spLocks noChangeShapeType="1"/>
              </p:cNvSpPr>
              <p:nvPr/>
            </p:nvSpPr>
            <p:spPr bwMode="auto">
              <a:xfrm flipV="1">
                <a:off x="1244" y="1236"/>
                <a:ext cx="0" cy="386"/>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3" name="Line 41">
                <a:extLst>
                  <a:ext uri="{FF2B5EF4-FFF2-40B4-BE49-F238E27FC236}">
                    <a16:creationId xmlns:a16="http://schemas.microsoft.com/office/drawing/2014/main" id="{4C481F6B-C411-6647-A634-DF9BFDA2F62F}"/>
                  </a:ext>
                </a:extLst>
              </p:cNvPr>
              <p:cNvSpPr>
                <a:spLocks noChangeShapeType="1"/>
              </p:cNvSpPr>
              <p:nvPr/>
            </p:nvSpPr>
            <p:spPr bwMode="auto">
              <a:xfrm>
                <a:off x="1244" y="1238"/>
                <a:ext cx="62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4" name="Line 42">
                <a:extLst>
                  <a:ext uri="{FF2B5EF4-FFF2-40B4-BE49-F238E27FC236}">
                    <a16:creationId xmlns:a16="http://schemas.microsoft.com/office/drawing/2014/main" id="{8CC7A2A8-9CF9-4D4B-83FA-DC219338D0BA}"/>
                  </a:ext>
                </a:extLst>
              </p:cNvPr>
              <p:cNvSpPr>
                <a:spLocks noChangeShapeType="1"/>
              </p:cNvSpPr>
              <p:nvPr/>
            </p:nvSpPr>
            <p:spPr bwMode="auto">
              <a:xfrm flipH="1">
                <a:off x="1151" y="1431"/>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5" name="Line 43">
                <a:extLst>
                  <a:ext uri="{FF2B5EF4-FFF2-40B4-BE49-F238E27FC236}">
                    <a16:creationId xmlns:a16="http://schemas.microsoft.com/office/drawing/2014/main" id="{9ED8E2E4-7BC7-DD42-B708-C690DB31A066}"/>
                  </a:ext>
                </a:extLst>
              </p:cNvPr>
              <p:cNvSpPr>
                <a:spLocks noChangeShapeType="1"/>
              </p:cNvSpPr>
              <p:nvPr/>
            </p:nvSpPr>
            <p:spPr bwMode="auto">
              <a:xfrm flipH="1">
                <a:off x="1151" y="2246"/>
                <a:ext cx="24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6" name="Line 44">
                <a:extLst>
                  <a:ext uri="{FF2B5EF4-FFF2-40B4-BE49-F238E27FC236}">
                    <a16:creationId xmlns:a16="http://schemas.microsoft.com/office/drawing/2014/main" id="{BA075EE0-80C4-144B-8489-142F1D929BFC}"/>
                  </a:ext>
                </a:extLst>
              </p:cNvPr>
              <p:cNvSpPr>
                <a:spLocks noChangeShapeType="1"/>
              </p:cNvSpPr>
              <p:nvPr/>
            </p:nvSpPr>
            <p:spPr bwMode="auto">
              <a:xfrm>
                <a:off x="1153" y="1431"/>
                <a:ext cx="2" cy="813"/>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7" name="Line 45">
                <a:extLst>
                  <a:ext uri="{FF2B5EF4-FFF2-40B4-BE49-F238E27FC236}">
                    <a16:creationId xmlns:a16="http://schemas.microsoft.com/office/drawing/2014/main" id="{D61088DB-4686-4446-ADFC-4ED5A7743F4F}"/>
                  </a:ext>
                </a:extLst>
              </p:cNvPr>
              <p:cNvSpPr>
                <a:spLocks noChangeShapeType="1"/>
              </p:cNvSpPr>
              <p:nvPr/>
            </p:nvSpPr>
            <p:spPr bwMode="auto">
              <a:xfrm flipH="1">
                <a:off x="1769" y="191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8" name="Line 46">
                <a:extLst>
                  <a:ext uri="{FF2B5EF4-FFF2-40B4-BE49-F238E27FC236}">
                    <a16:creationId xmlns:a16="http://schemas.microsoft.com/office/drawing/2014/main" id="{EC7CA738-D4C6-AC48-878F-93002DACCBB2}"/>
                  </a:ext>
                </a:extLst>
              </p:cNvPr>
              <p:cNvSpPr>
                <a:spLocks noChangeShapeType="1"/>
              </p:cNvSpPr>
              <p:nvPr/>
            </p:nvSpPr>
            <p:spPr bwMode="auto">
              <a:xfrm flipH="1">
                <a:off x="1769" y="171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59" name="Line 47">
                <a:extLst>
                  <a:ext uri="{FF2B5EF4-FFF2-40B4-BE49-F238E27FC236}">
                    <a16:creationId xmlns:a16="http://schemas.microsoft.com/office/drawing/2014/main" id="{61BD2180-3264-0C48-A656-20EBA913D25C}"/>
                  </a:ext>
                </a:extLst>
              </p:cNvPr>
              <p:cNvSpPr>
                <a:spLocks noChangeShapeType="1"/>
              </p:cNvSpPr>
              <p:nvPr/>
            </p:nvSpPr>
            <p:spPr bwMode="auto">
              <a:xfrm flipV="1">
                <a:off x="1771" y="1716"/>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60" name="Text Box 48">
                <a:extLst>
                  <a:ext uri="{FF2B5EF4-FFF2-40B4-BE49-F238E27FC236}">
                    <a16:creationId xmlns:a16="http://schemas.microsoft.com/office/drawing/2014/main" id="{86D21041-2844-7446-BC0D-788B175F6C3B}"/>
                  </a:ext>
                </a:extLst>
              </p:cNvPr>
              <p:cNvSpPr txBox="1">
                <a:spLocks noChangeArrowheads="1"/>
              </p:cNvSpPr>
              <p:nvPr/>
            </p:nvSpPr>
            <p:spPr bwMode="auto">
              <a:xfrm>
                <a:off x="1824"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161" name="Text Box 49">
                <a:extLst>
                  <a:ext uri="{FF2B5EF4-FFF2-40B4-BE49-F238E27FC236}">
                    <a16:creationId xmlns:a16="http://schemas.microsoft.com/office/drawing/2014/main" id="{CBC57303-C43C-F14E-AA06-70984E816138}"/>
                  </a:ext>
                </a:extLst>
              </p:cNvPr>
              <p:cNvSpPr txBox="1">
                <a:spLocks noChangeArrowheads="1"/>
              </p:cNvSpPr>
              <p:nvPr/>
            </p:nvSpPr>
            <p:spPr bwMode="auto">
              <a:xfrm>
                <a:off x="1824"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162" name="Text Box 50">
                <a:extLst>
                  <a:ext uri="{FF2B5EF4-FFF2-40B4-BE49-F238E27FC236}">
                    <a16:creationId xmlns:a16="http://schemas.microsoft.com/office/drawing/2014/main" id="{947F561A-D48F-7C43-A6FA-C1B8AB49A7DE}"/>
                  </a:ext>
                </a:extLst>
              </p:cNvPr>
              <p:cNvSpPr txBox="1">
                <a:spLocks noChangeArrowheads="1"/>
              </p:cNvSpPr>
              <p:nvPr/>
            </p:nvSpPr>
            <p:spPr bwMode="auto">
              <a:xfrm>
                <a:off x="1824"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163" name="Text Box 51">
                <a:extLst>
                  <a:ext uri="{FF2B5EF4-FFF2-40B4-BE49-F238E27FC236}">
                    <a16:creationId xmlns:a16="http://schemas.microsoft.com/office/drawing/2014/main" id="{FBB513E7-3CC6-DA4F-AA10-6A4AA8FFBBB4}"/>
                  </a:ext>
                </a:extLst>
              </p:cNvPr>
              <p:cNvSpPr txBox="1">
                <a:spLocks noChangeArrowheads="1"/>
              </p:cNvSpPr>
              <p:nvPr/>
            </p:nvSpPr>
            <p:spPr bwMode="auto">
              <a:xfrm>
                <a:off x="1824"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164" name="Text Box 52">
                <a:extLst>
                  <a:ext uri="{FF2B5EF4-FFF2-40B4-BE49-F238E27FC236}">
                    <a16:creationId xmlns:a16="http://schemas.microsoft.com/office/drawing/2014/main" id="{69EB15F9-45FA-3946-8748-314DA9F3FF44}"/>
                  </a:ext>
                </a:extLst>
              </p:cNvPr>
              <p:cNvSpPr txBox="1">
                <a:spLocks noChangeArrowheads="1"/>
              </p:cNvSpPr>
              <p:nvPr/>
            </p:nvSpPr>
            <p:spPr bwMode="auto">
              <a:xfrm>
                <a:off x="1824"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165" name="Text Box 53">
                <a:extLst>
                  <a:ext uri="{FF2B5EF4-FFF2-40B4-BE49-F238E27FC236}">
                    <a16:creationId xmlns:a16="http://schemas.microsoft.com/office/drawing/2014/main" id="{0B86FEB9-1BF0-F246-BCD3-212709AA96DE}"/>
                  </a:ext>
                </a:extLst>
              </p:cNvPr>
              <p:cNvSpPr txBox="1">
                <a:spLocks noChangeArrowheads="1"/>
              </p:cNvSpPr>
              <p:nvPr/>
            </p:nvSpPr>
            <p:spPr bwMode="auto">
              <a:xfrm>
                <a:off x="1824"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166" name="Text Box 54">
                <a:extLst>
                  <a:ext uri="{FF2B5EF4-FFF2-40B4-BE49-F238E27FC236}">
                    <a16:creationId xmlns:a16="http://schemas.microsoft.com/office/drawing/2014/main" id="{9F7CC278-39CF-2246-A6C8-6ADEC06C85AF}"/>
                  </a:ext>
                </a:extLst>
              </p:cNvPr>
              <p:cNvSpPr txBox="1">
                <a:spLocks noChangeArrowheads="1"/>
              </p:cNvSpPr>
              <p:nvPr/>
            </p:nvSpPr>
            <p:spPr bwMode="auto">
              <a:xfrm>
                <a:off x="1824"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grpSp>
        <p:grpSp>
          <p:nvGrpSpPr>
            <p:cNvPr id="6" name="Group 55">
              <a:extLst>
                <a:ext uri="{FF2B5EF4-FFF2-40B4-BE49-F238E27FC236}">
                  <a16:creationId xmlns:a16="http://schemas.microsoft.com/office/drawing/2014/main" id="{30E1E188-422F-2E44-9BD2-EB9C78B23DAA}"/>
                </a:ext>
              </a:extLst>
            </p:cNvPr>
            <p:cNvGrpSpPr>
              <a:grpSpLocks/>
            </p:cNvGrpSpPr>
            <p:nvPr/>
          </p:nvGrpSpPr>
          <p:grpSpPr bwMode="auto">
            <a:xfrm>
              <a:off x="4702" y="1094"/>
              <a:ext cx="869" cy="1597"/>
              <a:chOff x="4702" y="1094"/>
              <a:chExt cx="869" cy="1597"/>
            </a:xfrm>
          </p:grpSpPr>
          <p:sp>
            <p:nvSpPr>
              <p:cNvPr id="117" name="Line 56">
                <a:extLst>
                  <a:ext uri="{FF2B5EF4-FFF2-40B4-BE49-F238E27FC236}">
                    <a16:creationId xmlns:a16="http://schemas.microsoft.com/office/drawing/2014/main" id="{EC21F4B1-5A29-C144-BF4A-D1C15F3373F9}"/>
                  </a:ext>
                </a:extLst>
              </p:cNvPr>
              <p:cNvSpPr>
                <a:spLocks noChangeShapeType="1"/>
              </p:cNvSpPr>
              <p:nvPr/>
            </p:nvSpPr>
            <p:spPr bwMode="auto">
              <a:xfrm flipH="1" flipV="1">
                <a:off x="4794" y="1236"/>
                <a:ext cx="7" cy="24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18" name="Line 57">
                <a:extLst>
                  <a:ext uri="{FF2B5EF4-FFF2-40B4-BE49-F238E27FC236}">
                    <a16:creationId xmlns:a16="http://schemas.microsoft.com/office/drawing/2014/main" id="{2D8250C5-63F6-974B-B706-DC2A604AB98C}"/>
                  </a:ext>
                </a:extLst>
              </p:cNvPr>
              <p:cNvSpPr>
                <a:spLocks noChangeShapeType="1"/>
              </p:cNvSpPr>
              <p:nvPr/>
            </p:nvSpPr>
            <p:spPr bwMode="auto">
              <a:xfrm flipH="1">
                <a:off x="4703" y="1382"/>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19" name="Line 58">
                <a:extLst>
                  <a:ext uri="{FF2B5EF4-FFF2-40B4-BE49-F238E27FC236}">
                    <a16:creationId xmlns:a16="http://schemas.microsoft.com/office/drawing/2014/main" id="{52238475-B68E-7C42-B862-F5DCBD946FFB}"/>
                  </a:ext>
                </a:extLst>
              </p:cNvPr>
              <p:cNvSpPr>
                <a:spLocks noChangeShapeType="1"/>
              </p:cNvSpPr>
              <p:nvPr/>
            </p:nvSpPr>
            <p:spPr bwMode="auto">
              <a:xfrm>
                <a:off x="4705" y="1382"/>
                <a:ext cx="0" cy="1055"/>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0" name="Line 59">
                <a:extLst>
                  <a:ext uri="{FF2B5EF4-FFF2-40B4-BE49-F238E27FC236}">
                    <a16:creationId xmlns:a16="http://schemas.microsoft.com/office/drawing/2014/main" id="{424C0291-8A9E-3746-9C46-25E9D29DB9C4}"/>
                  </a:ext>
                </a:extLst>
              </p:cNvPr>
              <p:cNvSpPr>
                <a:spLocks noChangeShapeType="1"/>
              </p:cNvSpPr>
              <p:nvPr/>
            </p:nvSpPr>
            <p:spPr bwMode="auto">
              <a:xfrm flipH="1">
                <a:off x="4938" y="2582"/>
                <a:ext cx="48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1" name="Line 60">
                <a:extLst>
                  <a:ext uri="{FF2B5EF4-FFF2-40B4-BE49-F238E27FC236}">
                    <a16:creationId xmlns:a16="http://schemas.microsoft.com/office/drawing/2014/main" id="{02BB0AB0-AEA0-384B-BA02-01689CD73084}"/>
                  </a:ext>
                </a:extLst>
              </p:cNvPr>
              <p:cNvSpPr>
                <a:spLocks noChangeShapeType="1"/>
              </p:cNvSpPr>
              <p:nvPr/>
            </p:nvSpPr>
            <p:spPr bwMode="auto">
              <a:xfrm flipH="1">
                <a:off x="5225" y="234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2" name="Line 61">
                <a:extLst>
                  <a:ext uri="{FF2B5EF4-FFF2-40B4-BE49-F238E27FC236}">
                    <a16:creationId xmlns:a16="http://schemas.microsoft.com/office/drawing/2014/main" id="{8C8B38CE-E1B6-E143-973E-D579F9EDE9F8}"/>
                  </a:ext>
                </a:extLst>
              </p:cNvPr>
              <p:cNvSpPr>
                <a:spLocks noChangeShapeType="1"/>
              </p:cNvSpPr>
              <p:nvPr/>
            </p:nvSpPr>
            <p:spPr bwMode="auto">
              <a:xfrm flipH="1">
                <a:off x="5225" y="211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3" name="Line 62">
                <a:extLst>
                  <a:ext uri="{FF2B5EF4-FFF2-40B4-BE49-F238E27FC236}">
                    <a16:creationId xmlns:a16="http://schemas.microsoft.com/office/drawing/2014/main" id="{C65D924B-B8C4-CB46-B4E8-E5C68F6B0AF7}"/>
                  </a:ext>
                </a:extLst>
              </p:cNvPr>
              <p:cNvSpPr>
                <a:spLocks noChangeShapeType="1"/>
              </p:cNvSpPr>
              <p:nvPr/>
            </p:nvSpPr>
            <p:spPr bwMode="auto">
              <a:xfrm flipV="1">
                <a:off x="5227" y="2110"/>
                <a:ext cx="3" cy="23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4" name="Line 63">
                <a:extLst>
                  <a:ext uri="{FF2B5EF4-FFF2-40B4-BE49-F238E27FC236}">
                    <a16:creationId xmlns:a16="http://schemas.microsoft.com/office/drawing/2014/main" id="{398AFEFD-C013-1F41-B231-8AD0EC6F0427}"/>
                  </a:ext>
                </a:extLst>
              </p:cNvPr>
              <p:cNvSpPr>
                <a:spLocks noChangeShapeType="1"/>
              </p:cNvSpPr>
              <p:nvPr/>
            </p:nvSpPr>
            <p:spPr bwMode="auto">
              <a:xfrm flipH="1">
                <a:off x="4937" y="2054"/>
                <a:ext cx="19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5" name="Line 64">
                <a:extLst>
                  <a:ext uri="{FF2B5EF4-FFF2-40B4-BE49-F238E27FC236}">
                    <a16:creationId xmlns:a16="http://schemas.microsoft.com/office/drawing/2014/main" id="{F673197D-A180-A34D-92F7-C00291A434AB}"/>
                  </a:ext>
                </a:extLst>
              </p:cNvPr>
              <p:cNvSpPr>
                <a:spLocks noChangeShapeType="1"/>
              </p:cNvSpPr>
              <p:nvPr/>
            </p:nvSpPr>
            <p:spPr bwMode="auto">
              <a:xfrm flipV="1">
                <a:off x="4940" y="2052"/>
                <a:ext cx="3" cy="53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6" name="Line 65">
                <a:extLst>
                  <a:ext uri="{FF2B5EF4-FFF2-40B4-BE49-F238E27FC236}">
                    <a16:creationId xmlns:a16="http://schemas.microsoft.com/office/drawing/2014/main" id="{E70389FF-F164-2B49-912C-7EAC7C16B6E0}"/>
                  </a:ext>
                </a:extLst>
              </p:cNvPr>
              <p:cNvSpPr>
                <a:spLocks noChangeShapeType="1"/>
              </p:cNvSpPr>
              <p:nvPr/>
            </p:nvSpPr>
            <p:spPr bwMode="auto">
              <a:xfrm flipH="1">
                <a:off x="5321" y="191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7" name="Line 66">
                <a:extLst>
                  <a:ext uri="{FF2B5EF4-FFF2-40B4-BE49-F238E27FC236}">
                    <a16:creationId xmlns:a16="http://schemas.microsoft.com/office/drawing/2014/main" id="{2548354F-5115-554A-9592-2F5C2592CECA}"/>
                  </a:ext>
                </a:extLst>
              </p:cNvPr>
              <p:cNvSpPr>
                <a:spLocks noChangeShapeType="1"/>
              </p:cNvSpPr>
              <p:nvPr/>
            </p:nvSpPr>
            <p:spPr bwMode="auto">
              <a:xfrm flipH="1">
                <a:off x="5321" y="171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8" name="Line 67">
                <a:extLst>
                  <a:ext uri="{FF2B5EF4-FFF2-40B4-BE49-F238E27FC236}">
                    <a16:creationId xmlns:a16="http://schemas.microsoft.com/office/drawing/2014/main" id="{3C11CBCE-9C3E-D74C-AAC2-02C4FCEEF2CF}"/>
                  </a:ext>
                </a:extLst>
              </p:cNvPr>
              <p:cNvSpPr>
                <a:spLocks noChangeShapeType="1"/>
              </p:cNvSpPr>
              <p:nvPr/>
            </p:nvSpPr>
            <p:spPr bwMode="auto">
              <a:xfrm flipV="1">
                <a:off x="5323" y="1716"/>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29" name="Line 68">
                <a:extLst>
                  <a:ext uri="{FF2B5EF4-FFF2-40B4-BE49-F238E27FC236}">
                    <a16:creationId xmlns:a16="http://schemas.microsoft.com/office/drawing/2014/main" id="{8BCFFE16-EB44-8A45-AC8B-62BBB989B9B5}"/>
                  </a:ext>
                </a:extLst>
              </p:cNvPr>
              <p:cNvSpPr>
                <a:spLocks noChangeShapeType="1"/>
              </p:cNvSpPr>
              <p:nvPr/>
            </p:nvSpPr>
            <p:spPr bwMode="auto">
              <a:xfrm flipH="1">
                <a:off x="5134" y="1814"/>
                <a:ext cx="18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30" name="Line 69">
                <a:extLst>
                  <a:ext uri="{FF2B5EF4-FFF2-40B4-BE49-F238E27FC236}">
                    <a16:creationId xmlns:a16="http://schemas.microsoft.com/office/drawing/2014/main" id="{C4AB3B39-2A08-194C-8677-B0D6822F60D8}"/>
                  </a:ext>
                </a:extLst>
              </p:cNvPr>
              <p:cNvSpPr>
                <a:spLocks noChangeShapeType="1"/>
              </p:cNvSpPr>
              <p:nvPr/>
            </p:nvSpPr>
            <p:spPr bwMode="auto">
              <a:xfrm>
                <a:off x="4801" y="1478"/>
                <a:ext cx="616"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31" name="Line 70">
                <a:extLst>
                  <a:ext uri="{FF2B5EF4-FFF2-40B4-BE49-F238E27FC236}">
                    <a16:creationId xmlns:a16="http://schemas.microsoft.com/office/drawing/2014/main" id="{5F60A4D0-5261-3A49-96B5-ADFC42173911}"/>
                  </a:ext>
                </a:extLst>
              </p:cNvPr>
              <p:cNvSpPr>
                <a:spLocks noChangeShapeType="1"/>
              </p:cNvSpPr>
              <p:nvPr/>
            </p:nvSpPr>
            <p:spPr bwMode="auto">
              <a:xfrm>
                <a:off x="4796" y="1238"/>
                <a:ext cx="62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32" name="Line 71">
                <a:extLst>
                  <a:ext uri="{FF2B5EF4-FFF2-40B4-BE49-F238E27FC236}">
                    <a16:creationId xmlns:a16="http://schemas.microsoft.com/office/drawing/2014/main" id="{1E6703DE-372C-4348-9477-AC4999102575}"/>
                  </a:ext>
                </a:extLst>
              </p:cNvPr>
              <p:cNvSpPr>
                <a:spLocks noChangeShapeType="1"/>
              </p:cNvSpPr>
              <p:nvPr/>
            </p:nvSpPr>
            <p:spPr bwMode="auto">
              <a:xfrm flipH="1">
                <a:off x="4702" y="2439"/>
                <a:ext cx="242"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33" name="Text Box 72">
                <a:extLst>
                  <a:ext uri="{FF2B5EF4-FFF2-40B4-BE49-F238E27FC236}">
                    <a16:creationId xmlns:a16="http://schemas.microsoft.com/office/drawing/2014/main" id="{795861C8-826A-5E41-B2EF-7F3714021186}"/>
                  </a:ext>
                </a:extLst>
              </p:cNvPr>
              <p:cNvSpPr txBox="1">
                <a:spLocks noChangeArrowheads="1"/>
              </p:cNvSpPr>
              <p:nvPr/>
            </p:nvSpPr>
            <p:spPr bwMode="auto">
              <a:xfrm>
                <a:off x="5376"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134" name="Text Box 73">
                <a:extLst>
                  <a:ext uri="{FF2B5EF4-FFF2-40B4-BE49-F238E27FC236}">
                    <a16:creationId xmlns:a16="http://schemas.microsoft.com/office/drawing/2014/main" id="{AA0A63D0-ACA4-9F44-B4FA-1270AEEED345}"/>
                  </a:ext>
                </a:extLst>
              </p:cNvPr>
              <p:cNvSpPr txBox="1">
                <a:spLocks noChangeArrowheads="1"/>
              </p:cNvSpPr>
              <p:nvPr/>
            </p:nvSpPr>
            <p:spPr bwMode="auto">
              <a:xfrm>
                <a:off x="5376"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135" name="Text Box 74">
                <a:extLst>
                  <a:ext uri="{FF2B5EF4-FFF2-40B4-BE49-F238E27FC236}">
                    <a16:creationId xmlns:a16="http://schemas.microsoft.com/office/drawing/2014/main" id="{D7829903-9D0F-404C-BB3D-8A2D775BE73B}"/>
                  </a:ext>
                </a:extLst>
              </p:cNvPr>
              <p:cNvSpPr txBox="1">
                <a:spLocks noChangeArrowheads="1"/>
              </p:cNvSpPr>
              <p:nvPr/>
            </p:nvSpPr>
            <p:spPr bwMode="auto">
              <a:xfrm>
                <a:off x="5376"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136" name="Text Box 75">
                <a:extLst>
                  <a:ext uri="{FF2B5EF4-FFF2-40B4-BE49-F238E27FC236}">
                    <a16:creationId xmlns:a16="http://schemas.microsoft.com/office/drawing/2014/main" id="{7CC533B5-6BA2-F849-9379-047B040677A5}"/>
                  </a:ext>
                </a:extLst>
              </p:cNvPr>
              <p:cNvSpPr txBox="1">
                <a:spLocks noChangeArrowheads="1"/>
              </p:cNvSpPr>
              <p:nvPr/>
            </p:nvSpPr>
            <p:spPr bwMode="auto">
              <a:xfrm>
                <a:off x="5376"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137" name="Text Box 76">
                <a:extLst>
                  <a:ext uri="{FF2B5EF4-FFF2-40B4-BE49-F238E27FC236}">
                    <a16:creationId xmlns:a16="http://schemas.microsoft.com/office/drawing/2014/main" id="{3B2B725B-18D6-5A49-BE4A-BC2CFB3686CA}"/>
                  </a:ext>
                </a:extLst>
              </p:cNvPr>
              <p:cNvSpPr txBox="1">
                <a:spLocks noChangeArrowheads="1"/>
              </p:cNvSpPr>
              <p:nvPr/>
            </p:nvSpPr>
            <p:spPr bwMode="auto">
              <a:xfrm>
                <a:off x="5376"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138" name="Text Box 77">
                <a:extLst>
                  <a:ext uri="{FF2B5EF4-FFF2-40B4-BE49-F238E27FC236}">
                    <a16:creationId xmlns:a16="http://schemas.microsoft.com/office/drawing/2014/main" id="{A344EB39-CB80-224E-A0EB-ADA458BD7170}"/>
                  </a:ext>
                </a:extLst>
              </p:cNvPr>
              <p:cNvSpPr txBox="1">
                <a:spLocks noChangeArrowheads="1"/>
              </p:cNvSpPr>
              <p:nvPr/>
            </p:nvSpPr>
            <p:spPr bwMode="auto">
              <a:xfrm>
                <a:off x="5376"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139" name="Text Box 78">
                <a:extLst>
                  <a:ext uri="{FF2B5EF4-FFF2-40B4-BE49-F238E27FC236}">
                    <a16:creationId xmlns:a16="http://schemas.microsoft.com/office/drawing/2014/main" id="{1D3FEF8E-8B5C-234B-80B7-A1C24801BA3A}"/>
                  </a:ext>
                </a:extLst>
              </p:cNvPr>
              <p:cNvSpPr txBox="1">
                <a:spLocks noChangeArrowheads="1"/>
              </p:cNvSpPr>
              <p:nvPr/>
            </p:nvSpPr>
            <p:spPr bwMode="auto">
              <a:xfrm>
                <a:off x="5376"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sp>
            <p:nvSpPr>
              <p:cNvPr id="140" name="Line 79">
                <a:extLst>
                  <a:ext uri="{FF2B5EF4-FFF2-40B4-BE49-F238E27FC236}">
                    <a16:creationId xmlns:a16="http://schemas.microsoft.com/office/drawing/2014/main" id="{B0453B3F-9D9B-BC4B-8942-73CA0C52D3CE}"/>
                  </a:ext>
                </a:extLst>
              </p:cNvPr>
              <p:cNvSpPr>
                <a:spLocks noChangeShapeType="1"/>
              </p:cNvSpPr>
              <p:nvPr/>
            </p:nvSpPr>
            <p:spPr bwMode="auto">
              <a:xfrm>
                <a:off x="5136" y="1814"/>
                <a:ext cx="0" cy="38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41" name="Line 80">
                <a:extLst>
                  <a:ext uri="{FF2B5EF4-FFF2-40B4-BE49-F238E27FC236}">
                    <a16:creationId xmlns:a16="http://schemas.microsoft.com/office/drawing/2014/main" id="{9B3E011E-208A-DE42-A42E-154FC6AEEF3D}"/>
                  </a:ext>
                </a:extLst>
              </p:cNvPr>
              <p:cNvSpPr>
                <a:spLocks noChangeShapeType="1"/>
              </p:cNvSpPr>
              <p:nvPr/>
            </p:nvSpPr>
            <p:spPr bwMode="auto">
              <a:xfrm flipH="1">
                <a:off x="5134" y="219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grpSp>
        <p:grpSp>
          <p:nvGrpSpPr>
            <p:cNvPr id="7" name="Group 81">
              <a:extLst>
                <a:ext uri="{FF2B5EF4-FFF2-40B4-BE49-F238E27FC236}">
                  <a16:creationId xmlns:a16="http://schemas.microsoft.com/office/drawing/2014/main" id="{371CF8A5-D44F-3C42-85DA-FB76CE1ABAD7}"/>
                </a:ext>
              </a:extLst>
            </p:cNvPr>
            <p:cNvGrpSpPr>
              <a:grpSpLocks/>
            </p:cNvGrpSpPr>
            <p:nvPr/>
          </p:nvGrpSpPr>
          <p:grpSpPr bwMode="auto">
            <a:xfrm>
              <a:off x="3790" y="1094"/>
              <a:ext cx="869" cy="1597"/>
              <a:chOff x="3790" y="1094"/>
              <a:chExt cx="869" cy="1597"/>
            </a:xfrm>
          </p:grpSpPr>
          <p:sp>
            <p:nvSpPr>
              <p:cNvPr id="92" name="Line 82">
                <a:extLst>
                  <a:ext uri="{FF2B5EF4-FFF2-40B4-BE49-F238E27FC236}">
                    <a16:creationId xmlns:a16="http://schemas.microsoft.com/office/drawing/2014/main" id="{F9BCA97E-6D12-3442-BD51-9361786343A8}"/>
                  </a:ext>
                </a:extLst>
              </p:cNvPr>
              <p:cNvSpPr>
                <a:spLocks noChangeShapeType="1"/>
              </p:cNvSpPr>
              <p:nvPr/>
            </p:nvSpPr>
            <p:spPr bwMode="auto">
              <a:xfrm flipH="1">
                <a:off x="4026" y="2582"/>
                <a:ext cx="48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3" name="Line 83">
                <a:extLst>
                  <a:ext uri="{FF2B5EF4-FFF2-40B4-BE49-F238E27FC236}">
                    <a16:creationId xmlns:a16="http://schemas.microsoft.com/office/drawing/2014/main" id="{C8A56AE4-A0E3-C94B-9160-52607E14374D}"/>
                  </a:ext>
                </a:extLst>
              </p:cNvPr>
              <p:cNvSpPr>
                <a:spLocks noChangeShapeType="1"/>
              </p:cNvSpPr>
              <p:nvPr/>
            </p:nvSpPr>
            <p:spPr bwMode="auto">
              <a:xfrm flipH="1">
                <a:off x="4313" y="234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4" name="Line 84">
                <a:extLst>
                  <a:ext uri="{FF2B5EF4-FFF2-40B4-BE49-F238E27FC236}">
                    <a16:creationId xmlns:a16="http://schemas.microsoft.com/office/drawing/2014/main" id="{33611745-6D1A-3D48-BF09-61019864511A}"/>
                  </a:ext>
                </a:extLst>
              </p:cNvPr>
              <p:cNvSpPr>
                <a:spLocks noChangeShapeType="1"/>
              </p:cNvSpPr>
              <p:nvPr/>
            </p:nvSpPr>
            <p:spPr bwMode="auto">
              <a:xfrm flipH="1">
                <a:off x="4313" y="211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5" name="Line 85">
                <a:extLst>
                  <a:ext uri="{FF2B5EF4-FFF2-40B4-BE49-F238E27FC236}">
                    <a16:creationId xmlns:a16="http://schemas.microsoft.com/office/drawing/2014/main" id="{8610CCC0-65FF-6745-B24A-852F23825A70}"/>
                  </a:ext>
                </a:extLst>
              </p:cNvPr>
              <p:cNvSpPr>
                <a:spLocks noChangeShapeType="1"/>
              </p:cNvSpPr>
              <p:nvPr/>
            </p:nvSpPr>
            <p:spPr bwMode="auto">
              <a:xfrm flipV="1">
                <a:off x="4315" y="2110"/>
                <a:ext cx="3" cy="23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6" name="Line 86">
                <a:extLst>
                  <a:ext uri="{FF2B5EF4-FFF2-40B4-BE49-F238E27FC236}">
                    <a16:creationId xmlns:a16="http://schemas.microsoft.com/office/drawing/2014/main" id="{9CF587FD-406F-1C44-BFEB-185C8F6A343D}"/>
                  </a:ext>
                </a:extLst>
              </p:cNvPr>
              <p:cNvSpPr>
                <a:spLocks noChangeShapeType="1"/>
              </p:cNvSpPr>
              <p:nvPr/>
            </p:nvSpPr>
            <p:spPr bwMode="auto">
              <a:xfrm flipH="1">
                <a:off x="4026" y="2294"/>
                <a:ext cx="28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7" name="Line 87">
                <a:extLst>
                  <a:ext uri="{FF2B5EF4-FFF2-40B4-BE49-F238E27FC236}">
                    <a16:creationId xmlns:a16="http://schemas.microsoft.com/office/drawing/2014/main" id="{CD90F367-3702-C649-9618-4D15EE2EFE39}"/>
                  </a:ext>
                </a:extLst>
              </p:cNvPr>
              <p:cNvSpPr>
                <a:spLocks noChangeShapeType="1"/>
              </p:cNvSpPr>
              <p:nvPr/>
            </p:nvSpPr>
            <p:spPr bwMode="auto">
              <a:xfrm flipV="1">
                <a:off x="4028" y="2292"/>
                <a:ext cx="0" cy="29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8" name="Line 88">
                <a:extLst>
                  <a:ext uri="{FF2B5EF4-FFF2-40B4-BE49-F238E27FC236}">
                    <a16:creationId xmlns:a16="http://schemas.microsoft.com/office/drawing/2014/main" id="{7B24A95A-9673-7649-9507-76BA47391150}"/>
                  </a:ext>
                </a:extLst>
              </p:cNvPr>
              <p:cNvSpPr>
                <a:spLocks noChangeShapeType="1"/>
              </p:cNvSpPr>
              <p:nvPr/>
            </p:nvSpPr>
            <p:spPr bwMode="auto">
              <a:xfrm flipH="1">
                <a:off x="4409" y="191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9" name="Line 89">
                <a:extLst>
                  <a:ext uri="{FF2B5EF4-FFF2-40B4-BE49-F238E27FC236}">
                    <a16:creationId xmlns:a16="http://schemas.microsoft.com/office/drawing/2014/main" id="{62B9E508-DAF7-1141-92AE-E2AD798275C8}"/>
                  </a:ext>
                </a:extLst>
              </p:cNvPr>
              <p:cNvSpPr>
                <a:spLocks noChangeShapeType="1"/>
              </p:cNvSpPr>
              <p:nvPr/>
            </p:nvSpPr>
            <p:spPr bwMode="auto">
              <a:xfrm flipH="1">
                <a:off x="4409" y="171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0" name="Line 90">
                <a:extLst>
                  <a:ext uri="{FF2B5EF4-FFF2-40B4-BE49-F238E27FC236}">
                    <a16:creationId xmlns:a16="http://schemas.microsoft.com/office/drawing/2014/main" id="{5371599C-C9F5-4147-B550-DBA9CA61A30D}"/>
                  </a:ext>
                </a:extLst>
              </p:cNvPr>
              <p:cNvSpPr>
                <a:spLocks noChangeShapeType="1"/>
              </p:cNvSpPr>
              <p:nvPr/>
            </p:nvSpPr>
            <p:spPr bwMode="auto">
              <a:xfrm flipV="1">
                <a:off x="4411" y="1716"/>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1" name="Line 91">
                <a:extLst>
                  <a:ext uri="{FF2B5EF4-FFF2-40B4-BE49-F238E27FC236}">
                    <a16:creationId xmlns:a16="http://schemas.microsoft.com/office/drawing/2014/main" id="{65F8F6AE-ADB2-FD47-B37C-3FA8524A5302}"/>
                  </a:ext>
                </a:extLst>
              </p:cNvPr>
              <p:cNvSpPr>
                <a:spLocks noChangeShapeType="1"/>
              </p:cNvSpPr>
              <p:nvPr/>
            </p:nvSpPr>
            <p:spPr bwMode="auto">
              <a:xfrm flipH="1">
                <a:off x="4073" y="1814"/>
                <a:ext cx="33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2" name="Line 92">
                <a:extLst>
                  <a:ext uri="{FF2B5EF4-FFF2-40B4-BE49-F238E27FC236}">
                    <a16:creationId xmlns:a16="http://schemas.microsoft.com/office/drawing/2014/main" id="{7101E572-98F1-764C-9C9B-A783237CF132}"/>
                  </a:ext>
                </a:extLst>
              </p:cNvPr>
              <p:cNvSpPr>
                <a:spLocks noChangeShapeType="1"/>
              </p:cNvSpPr>
              <p:nvPr/>
            </p:nvSpPr>
            <p:spPr bwMode="auto">
              <a:xfrm flipV="1">
                <a:off x="4076" y="1476"/>
                <a:ext cx="0" cy="33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3" name="Line 93">
                <a:extLst>
                  <a:ext uri="{FF2B5EF4-FFF2-40B4-BE49-F238E27FC236}">
                    <a16:creationId xmlns:a16="http://schemas.microsoft.com/office/drawing/2014/main" id="{E34AB882-7AF1-5B45-AAF1-B28A630D7389}"/>
                  </a:ext>
                </a:extLst>
              </p:cNvPr>
              <p:cNvSpPr>
                <a:spLocks noChangeShapeType="1"/>
              </p:cNvSpPr>
              <p:nvPr/>
            </p:nvSpPr>
            <p:spPr bwMode="auto">
              <a:xfrm>
                <a:off x="4076" y="1478"/>
                <a:ext cx="42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4" name="Line 94">
                <a:extLst>
                  <a:ext uri="{FF2B5EF4-FFF2-40B4-BE49-F238E27FC236}">
                    <a16:creationId xmlns:a16="http://schemas.microsoft.com/office/drawing/2014/main" id="{5652124B-9DE5-D247-A184-62D1219125C5}"/>
                  </a:ext>
                </a:extLst>
              </p:cNvPr>
              <p:cNvSpPr>
                <a:spLocks noChangeShapeType="1"/>
              </p:cNvSpPr>
              <p:nvPr/>
            </p:nvSpPr>
            <p:spPr bwMode="auto">
              <a:xfrm flipH="1">
                <a:off x="3881" y="162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5" name="Line 95">
                <a:extLst>
                  <a:ext uri="{FF2B5EF4-FFF2-40B4-BE49-F238E27FC236}">
                    <a16:creationId xmlns:a16="http://schemas.microsoft.com/office/drawing/2014/main" id="{BFA5E2BF-86AE-F54E-8BE2-B4C950B76709}"/>
                  </a:ext>
                </a:extLst>
              </p:cNvPr>
              <p:cNvSpPr>
                <a:spLocks noChangeShapeType="1"/>
              </p:cNvSpPr>
              <p:nvPr/>
            </p:nvSpPr>
            <p:spPr bwMode="auto">
              <a:xfrm>
                <a:off x="3884" y="1238"/>
                <a:ext cx="62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6" name="Line 96">
                <a:extLst>
                  <a:ext uri="{FF2B5EF4-FFF2-40B4-BE49-F238E27FC236}">
                    <a16:creationId xmlns:a16="http://schemas.microsoft.com/office/drawing/2014/main" id="{6D3E3366-8493-524D-B881-8463D99FFD7D}"/>
                  </a:ext>
                </a:extLst>
              </p:cNvPr>
              <p:cNvSpPr>
                <a:spLocks noChangeShapeType="1"/>
              </p:cNvSpPr>
              <p:nvPr/>
            </p:nvSpPr>
            <p:spPr bwMode="auto">
              <a:xfrm flipH="1">
                <a:off x="3790" y="2439"/>
                <a:ext cx="242"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07" name="Text Box 97">
                <a:extLst>
                  <a:ext uri="{FF2B5EF4-FFF2-40B4-BE49-F238E27FC236}">
                    <a16:creationId xmlns:a16="http://schemas.microsoft.com/office/drawing/2014/main" id="{CE682100-8FAD-9647-9AB6-2AB85E716149}"/>
                  </a:ext>
                </a:extLst>
              </p:cNvPr>
              <p:cNvSpPr txBox="1">
                <a:spLocks noChangeArrowheads="1"/>
              </p:cNvSpPr>
              <p:nvPr/>
            </p:nvSpPr>
            <p:spPr bwMode="auto">
              <a:xfrm>
                <a:off x="4464"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108" name="Text Box 98">
                <a:extLst>
                  <a:ext uri="{FF2B5EF4-FFF2-40B4-BE49-F238E27FC236}">
                    <a16:creationId xmlns:a16="http://schemas.microsoft.com/office/drawing/2014/main" id="{45F1BFF8-D84C-7448-9AF7-03D5D27F47DF}"/>
                  </a:ext>
                </a:extLst>
              </p:cNvPr>
              <p:cNvSpPr txBox="1">
                <a:spLocks noChangeArrowheads="1"/>
              </p:cNvSpPr>
              <p:nvPr/>
            </p:nvSpPr>
            <p:spPr bwMode="auto">
              <a:xfrm>
                <a:off x="4464"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109" name="Text Box 99">
                <a:extLst>
                  <a:ext uri="{FF2B5EF4-FFF2-40B4-BE49-F238E27FC236}">
                    <a16:creationId xmlns:a16="http://schemas.microsoft.com/office/drawing/2014/main" id="{EC926AF9-1979-6C40-A329-BAF0F0877FC5}"/>
                  </a:ext>
                </a:extLst>
              </p:cNvPr>
              <p:cNvSpPr txBox="1">
                <a:spLocks noChangeArrowheads="1"/>
              </p:cNvSpPr>
              <p:nvPr/>
            </p:nvSpPr>
            <p:spPr bwMode="auto">
              <a:xfrm>
                <a:off x="4464"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110" name="Text Box 100">
                <a:extLst>
                  <a:ext uri="{FF2B5EF4-FFF2-40B4-BE49-F238E27FC236}">
                    <a16:creationId xmlns:a16="http://schemas.microsoft.com/office/drawing/2014/main" id="{BABB1FA1-F28C-624A-B229-6636D89BF3D9}"/>
                  </a:ext>
                </a:extLst>
              </p:cNvPr>
              <p:cNvSpPr txBox="1">
                <a:spLocks noChangeArrowheads="1"/>
              </p:cNvSpPr>
              <p:nvPr/>
            </p:nvSpPr>
            <p:spPr bwMode="auto">
              <a:xfrm>
                <a:off x="4464"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111" name="Text Box 101">
                <a:extLst>
                  <a:ext uri="{FF2B5EF4-FFF2-40B4-BE49-F238E27FC236}">
                    <a16:creationId xmlns:a16="http://schemas.microsoft.com/office/drawing/2014/main" id="{B6D042BE-98CA-6446-93D8-1F213A17A7EC}"/>
                  </a:ext>
                </a:extLst>
              </p:cNvPr>
              <p:cNvSpPr txBox="1">
                <a:spLocks noChangeArrowheads="1"/>
              </p:cNvSpPr>
              <p:nvPr/>
            </p:nvSpPr>
            <p:spPr bwMode="auto">
              <a:xfrm>
                <a:off x="4464"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112" name="Text Box 102">
                <a:extLst>
                  <a:ext uri="{FF2B5EF4-FFF2-40B4-BE49-F238E27FC236}">
                    <a16:creationId xmlns:a16="http://schemas.microsoft.com/office/drawing/2014/main" id="{236C6ADE-D23C-A54D-9E98-D49793047324}"/>
                  </a:ext>
                </a:extLst>
              </p:cNvPr>
              <p:cNvSpPr txBox="1">
                <a:spLocks noChangeArrowheads="1"/>
              </p:cNvSpPr>
              <p:nvPr/>
            </p:nvSpPr>
            <p:spPr bwMode="auto">
              <a:xfrm>
                <a:off x="4464"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113" name="Text Box 103">
                <a:extLst>
                  <a:ext uri="{FF2B5EF4-FFF2-40B4-BE49-F238E27FC236}">
                    <a16:creationId xmlns:a16="http://schemas.microsoft.com/office/drawing/2014/main" id="{A2F5DDA0-8D0A-8841-B9D0-24F137CFAD6B}"/>
                  </a:ext>
                </a:extLst>
              </p:cNvPr>
              <p:cNvSpPr txBox="1">
                <a:spLocks noChangeArrowheads="1"/>
              </p:cNvSpPr>
              <p:nvPr/>
            </p:nvSpPr>
            <p:spPr bwMode="auto">
              <a:xfrm>
                <a:off x="4464"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sp>
            <p:nvSpPr>
              <p:cNvPr id="114" name="Line 104">
                <a:extLst>
                  <a:ext uri="{FF2B5EF4-FFF2-40B4-BE49-F238E27FC236}">
                    <a16:creationId xmlns:a16="http://schemas.microsoft.com/office/drawing/2014/main" id="{C7B1C0DC-3320-3E4B-98A3-E2FEFB85ED07}"/>
                  </a:ext>
                </a:extLst>
              </p:cNvPr>
              <p:cNvSpPr>
                <a:spLocks noChangeShapeType="1"/>
              </p:cNvSpPr>
              <p:nvPr/>
            </p:nvSpPr>
            <p:spPr bwMode="auto">
              <a:xfrm flipV="1">
                <a:off x="3884" y="1236"/>
                <a:ext cx="0" cy="386"/>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15" name="Line 105">
                <a:extLst>
                  <a:ext uri="{FF2B5EF4-FFF2-40B4-BE49-F238E27FC236}">
                    <a16:creationId xmlns:a16="http://schemas.microsoft.com/office/drawing/2014/main" id="{3D3B80B7-BC57-A341-B388-AF50B5F23681}"/>
                  </a:ext>
                </a:extLst>
              </p:cNvPr>
              <p:cNvSpPr>
                <a:spLocks noChangeShapeType="1"/>
              </p:cNvSpPr>
              <p:nvPr/>
            </p:nvSpPr>
            <p:spPr bwMode="auto">
              <a:xfrm flipH="1">
                <a:off x="3791" y="1431"/>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116" name="Line 106">
                <a:extLst>
                  <a:ext uri="{FF2B5EF4-FFF2-40B4-BE49-F238E27FC236}">
                    <a16:creationId xmlns:a16="http://schemas.microsoft.com/office/drawing/2014/main" id="{D5FF6CCB-1BD6-6F4B-BB8C-D93BF0C54BB3}"/>
                  </a:ext>
                </a:extLst>
              </p:cNvPr>
              <p:cNvSpPr>
                <a:spLocks noChangeShapeType="1"/>
              </p:cNvSpPr>
              <p:nvPr/>
            </p:nvSpPr>
            <p:spPr bwMode="auto">
              <a:xfrm>
                <a:off x="3793" y="1431"/>
                <a:ext cx="0" cy="1006"/>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grpSp>
        <p:grpSp>
          <p:nvGrpSpPr>
            <p:cNvPr id="8" name="Group 107">
              <a:extLst>
                <a:ext uri="{FF2B5EF4-FFF2-40B4-BE49-F238E27FC236}">
                  <a16:creationId xmlns:a16="http://schemas.microsoft.com/office/drawing/2014/main" id="{E5924976-290D-7B45-832D-B29C4AE6B17B}"/>
                </a:ext>
              </a:extLst>
            </p:cNvPr>
            <p:cNvGrpSpPr>
              <a:grpSpLocks/>
            </p:cNvGrpSpPr>
            <p:nvPr/>
          </p:nvGrpSpPr>
          <p:grpSpPr bwMode="auto">
            <a:xfrm>
              <a:off x="2015" y="1094"/>
              <a:ext cx="867" cy="1597"/>
              <a:chOff x="2015" y="1094"/>
              <a:chExt cx="867" cy="1597"/>
            </a:xfrm>
          </p:grpSpPr>
          <p:sp>
            <p:nvSpPr>
              <p:cNvPr id="67" name="Line 108">
                <a:extLst>
                  <a:ext uri="{FF2B5EF4-FFF2-40B4-BE49-F238E27FC236}">
                    <a16:creationId xmlns:a16="http://schemas.microsoft.com/office/drawing/2014/main" id="{7A50A0C7-0787-E740-B0B8-495EA39F8D5B}"/>
                  </a:ext>
                </a:extLst>
              </p:cNvPr>
              <p:cNvSpPr>
                <a:spLocks noChangeShapeType="1"/>
              </p:cNvSpPr>
              <p:nvPr/>
            </p:nvSpPr>
            <p:spPr bwMode="auto">
              <a:xfrm>
                <a:off x="2017" y="1584"/>
                <a:ext cx="0" cy="853"/>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8" name="Line 109">
                <a:extLst>
                  <a:ext uri="{FF2B5EF4-FFF2-40B4-BE49-F238E27FC236}">
                    <a16:creationId xmlns:a16="http://schemas.microsoft.com/office/drawing/2014/main" id="{8201F8C9-8A36-184E-B126-F76538CF7290}"/>
                  </a:ext>
                </a:extLst>
              </p:cNvPr>
              <p:cNvSpPr>
                <a:spLocks noChangeShapeType="1"/>
              </p:cNvSpPr>
              <p:nvPr/>
            </p:nvSpPr>
            <p:spPr bwMode="auto">
              <a:xfrm flipH="1">
                <a:off x="2249" y="2582"/>
                <a:ext cx="48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9" name="Line 110">
                <a:extLst>
                  <a:ext uri="{FF2B5EF4-FFF2-40B4-BE49-F238E27FC236}">
                    <a16:creationId xmlns:a16="http://schemas.microsoft.com/office/drawing/2014/main" id="{0C28D919-2576-0A47-8ED2-C0F4743C9A39}"/>
                  </a:ext>
                </a:extLst>
              </p:cNvPr>
              <p:cNvSpPr>
                <a:spLocks noChangeShapeType="1"/>
              </p:cNvSpPr>
              <p:nvPr/>
            </p:nvSpPr>
            <p:spPr bwMode="auto">
              <a:xfrm flipH="1">
                <a:off x="2537" y="2342"/>
                <a:ext cx="193"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0" name="Line 111">
                <a:extLst>
                  <a:ext uri="{FF2B5EF4-FFF2-40B4-BE49-F238E27FC236}">
                    <a16:creationId xmlns:a16="http://schemas.microsoft.com/office/drawing/2014/main" id="{BD33BEBD-A4DA-5C47-B7BA-237AE735A652}"/>
                  </a:ext>
                </a:extLst>
              </p:cNvPr>
              <p:cNvSpPr>
                <a:spLocks noChangeShapeType="1"/>
              </p:cNvSpPr>
              <p:nvPr/>
            </p:nvSpPr>
            <p:spPr bwMode="auto">
              <a:xfrm flipH="1">
                <a:off x="2537" y="2112"/>
                <a:ext cx="193"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1" name="Line 112">
                <a:extLst>
                  <a:ext uri="{FF2B5EF4-FFF2-40B4-BE49-F238E27FC236}">
                    <a16:creationId xmlns:a16="http://schemas.microsoft.com/office/drawing/2014/main" id="{A6BE7CE6-B6DF-8D4F-BAC1-38E363B76DA8}"/>
                  </a:ext>
                </a:extLst>
              </p:cNvPr>
              <p:cNvSpPr>
                <a:spLocks noChangeShapeType="1"/>
              </p:cNvSpPr>
              <p:nvPr/>
            </p:nvSpPr>
            <p:spPr bwMode="auto">
              <a:xfrm flipV="1">
                <a:off x="2538" y="2110"/>
                <a:ext cx="3" cy="23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2" name="Line 113">
                <a:extLst>
                  <a:ext uri="{FF2B5EF4-FFF2-40B4-BE49-F238E27FC236}">
                    <a16:creationId xmlns:a16="http://schemas.microsoft.com/office/drawing/2014/main" id="{EE11A558-1368-254B-A4DD-1ABB62B43A2E}"/>
                  </a:ext>
                </a:extLst>
              </p:cNvPr>
              <p:cNvSpPr>
                <a:spLocks noChangeShapeType="1"/>
              </p:cNvSpPr>
              <p:nvPr/>
            </p:nvSpPr>
            <p:spPr bwMode="auto">
              <a:xfrm flipH="1">
                <a:off x="2249" y="2294"/>
                <a:ext cx="289"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3" name="Line 114">
                <a:extLst>
                  <a:ext uri="{FF2B5EF4-FFF2-40B4-BE49-F238E27FC236}">
                    <a16:creationId xmlns:a16="http://schemas.microsoft.com/office/drawing/2014/main" id="{430ADDD4-9830-F844-9811-6EE6E9BB1FAB}"/>
                  </a:ext>
                </a:extLst>
              </p:cNvPr>
              <p:cNvSpPr>
                <a:spLocks noChangeShapeType="1"/>
              </p:cNvSpPr>
              <p:nvPr/>
            </p:nvSpPr>
            <p:spPr bwMode="auto">
              <a:xfrm flipV="1">
                <a:off x="2251" y="2292"/>
                <a:ext cx="0" cy="29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4" name="Line 115">
                <a:extLst>
                  <a:ext uri="{FF2B5EF4-FFF2-40B4-BE49-F238E27FC236}">
                    <a16:creationId xmlns:a16="http://schemas.microsoft.com/office/drawing/2014/main" id="{5C37FD8E-0EAE-F14E-829B-C577DD8F05E6}"/>
                  </a:ext>
                </a:extLst>
              </p:cNvPr>
              <p:cNvSpPr>
                <a:spLocks noChangeShapeType="1"/>
              </p:cNvSpPr>
              <p:nvPr/>
            </p:nvSpPr>
            <p:spPr bwMode="auto">
              <a:xfrm flipH="1">
                <a:off x="2632" y="191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5" name="Line 116">
                <a:extLst>
                  <a:ext uri="{FF2B5EF4-FFF2-40B4-BE49-F238E27FC236}">
                    <a16:creationId xmlns:a16="http://schemas.microsoft.com/office/drawing/2014/main" id="{71AED1E9-A6CC-B84A-A625-F35DB0714FAF}"/>
                  </a:ext>
                </a:extLst>
              </p:cNvPr>
              <p:cNvSpPr>
                <a:spLocks noChangeShapeType="1"/>
              </p:cNvSpPr>
              <p:nvPr/>
            </p:nvSpPr>
            <p:spPr bwMode="auto">
              <a:xfrm flipH="1">
                <a:off x="2632" y="171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6" name="Line 117">
                <a:extLst>
                  <a:ext uri="{FF2B5EF4-FFF2-40B4-BE49-F238E27FC236}">
                    <a16:creationId xmlns:a16="http://schemas.microsoft.com/office/drawing/2014/main" id="{AAA8FF2F-89F9-8A4F-946B-1DAF25727F73}"/>
                  </a:ext>
                </a:extLst>
              </p:cNvPr>
              <p:cNvSpPr>
                <a:spLocks noChangeShapeType="1"/>
              </p:cNvSpPr>
              <p:nvPr/>
            </p:nvSpPr>
            <p:spPr bwMode="auto">
              <a:xfrm flipV="1">
                <a:off x="2634" y="1716"/>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7" name="Line 118">
                <a:extLst>
                  <a:ext uri="{FF2B5EF4-FFF2-40B4-BE49-F238E27FC236}">
                    <a16:creationId xmlns:a16="http://schemas.microsoft.com/office/drawing/2014/main" id="{0C230901-8732-9243-912C-EB9DA9986ED0}"/>
                  </a:ext>
                </a:extLst>
              </p:cNvPr>
              <p:cNvSpPr>
                <a:spLocks noChangeShapeType="1"/>
              </p:cNvSpPr>
              <p:nvPr/>
            </p:nvSpPr>
            <p:spPr bwMode="auto">
              <a:xfrm flipH="1">
                <a:off x="2297" y="1814"/>
                <a:ext cx="337"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8" name="Line 119">
                <a:extLst>
                  <a:ext uri="{FF2B5EF4-FFF2-40B4-BE49-F238E27FC236}">
                    <a16:creationId xmlns:a16="http://schemas.microsoft.com/office/drawing/2014/main" id="{B3A9D46E-3292-3243-84EF-908A61B5F372}"/>
                  </a:ext>
                </a:extLst>
              </p:cNvPr>
              <p:cNvSpPr>
                <a:spLocks noChangeShapeType="1"/>
              </p:cNvSpPr>
              <p:nvPr/>
            </p:nvSpPr>
            <p:spPr bwMode="auto">
              <a:xfrm flipV="1">
                <a:off x="2299" y="1342"/>
                <a:ext cx="3" cy="47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79" name="Line 120">
                <a:extLst>
                  <a:ext uri="{FF2B5EF4-FFF2-40B4-BE49-F238E27FC236}">
                    <a16:creationId xmlns:a16="http://schemas.microsoft.com/office/drawing/2014/main" id="{330AB0D3-6AB1-894A-90F8-434B251D3E65}"/>
                  </a:ext>
                </a:extLst>
              </p:cNvPr>
              <p:cNvSpPr>
                <a:spLocks noChangeShapeType="1"/>
              </p:cNvSpPr>
              <p:nvPr/>
            </p:nvSpPr>
            <p:spPr bwMode="auto">
              <a:xfrm flipH="1">
                <a:off x="2015" y="1584"/>
                <a:ext cx="28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80" name="Line 121">
                <a:extLst>
                  <a:ext uri="{FF2B5EF4-FFF2-40B4-BE49-F238E27FC236}">
                    <a16:creationId xmlns:a16="http://schemas.microsoft.com/office/drawing/2014/main" id="{87AC3343-DB52-6442-AF14-15640BFC9E35}"/>
                  </a:ext>
                </a:extLst>
              </p:cNvPr>
              <p:cNvSpPr>
                <a:spLocks noChangeShapeType="1"/>
              </p:cNvSpPr>
              <p:nvPr/>
            </p:nvSpPr>
            <p:spPr bwMode="auto">
              <a:xfrm flipH="1">
                <a:off x="2015" y="2439"/>
                <a:ext cx="24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81" name="Text Box 122">
                <a:extLst>
                  <a:ext uri="{FF2B5EF4-FFF2-40B4-BE49-F238E27FC236}">
                    <a16:creationId xmlns:a16="http://schemas.microsoft.com/office/drawing/2014/main" id="{EBA1FD88-0E84-F440-8A13-D128106E15BE}"/>
                  </a:ext>
                </a:extLst>
              </p:cNvPr>
              <p:cNvSpPr txBox="1">
                <a:spLocks noChangeArrowheads="1"/>
              </p:cNvSpPr>
              <p:nvPr/>
            </p:nvSpPr>
            <p:spPr bwMode="auto">
              <a:xfrm>
                <a:off x="2687"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82" name="Text Box 123">
                <a:extLst>
                  <a:ext uri="{FF2B5EF4-FFF2-40B4-BE49-F238E27FC236}">
                    <a16:creationId xmlns:a16="http://schemas.microsoft.com/office/drawing/2014/main" id="{4366F8EC-F9BA-4D4F-9DE7-09F05DD73A3E}"/>
                  </a:ext>
                </a:extLst>
              </p:cNvPr>
              <p:cNvSpPr txBox="1">
                <a:spLocks noChangeArrowheads="1"/>
              </p:cNvSpPr>
              <p:nvPr/>
            </p:nvSpPr>
            <p:spPr bwMode="auto">
              <a:xfrm>
                <a:off x="2687"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83" name="Text Box 124">
                <a:extLst>
                  <a:ext uri="{FF2B5EF4-FFF2-40B4-BE49-F238E27FC236}">
                    <a16:creationId xmlns:a16="http://schemas.microsoft.com/office/drawing/2014/main" id="{784841AF-1539-FB4C-9D30-960986B18A38}"/>
                  </a:ext>
                </a:extLst>
              </p:cNvPr>
              <p:cNvSpPr txBox="1">
                <a:spLocks noChangeArrowheads="1"/>
              </p:cNvSpPr>
              <p:nvPr/>
            </p:nvSpPr>
            <p:spPr bwMode="auto">
              <a:xfrm>
                <a:off x="2687"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84" name="Text Box 125">
                <a:extLst>
                  <a:ext uri="{FF2B5EF4-FFF2-40B4-BE49-F238E27FC236}">
                    <a16:creationId xmlns:a16="http://schemas.microsoft.com/office/drawing/2014/main" id="{855A6450-4617-5F4D-8A77-8501C4BA6B2A}"/>
                  </a:ext>
                </a:extLst>
              </p:cNvPr>
              <p:cNvSpPr txBox="1">
                <a:spLocks noChangeArrowheads="1"/>
              </p:cNvSpPr>
              <p:nvPr/>
            </p:nvSpPr>
            <p:spPr bwMode="auto">
              <a:xfrm>
                <a:off x="2687"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85" name="Text Box 126">
                <a:extLst>
                  <a:ext uri="{FF2B5EF4-FFF2-40B4-BE49-F238E27FC236}">
                    <a16:creationId xmlns:a16="http://schemas.microsoft.com/office/drawing/2014/main" id="{F19B6143-0770-8E44-BAB7-9B46186672A5}"/>
                  </a:ext>
                </a:extLst>
              </p:cNvPr>
              <p:cNvSpPr txBox="1">
                <a:spLocks noChangeArrowheads="1"/>
              </p:cNvSpPr>
              <p:nvPr/>
            </p:nvSpPr>
            <p:spPr bwMode="auto">
              <a:xfrm>
                <a:off x="2687"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86" name="Text Box 127">
                <a:extLst>
                  <a:ext uri="{FF2B5EF4-FFF2-40B4-BE49-F238E27FC236}">
                    <a16:creationId xmlns:a16="http://schemas.microsoft.com/office/drawing/2014/main" id="{D88833ED-7F6E-4C4C-AFAD-F27BD64FE579}"/>
                  </a:ext>
                </a:extLst>
              </p:cNvPr>
              <p:cNvSpPr txBox="1">
                <a:spLocks noChangeArrowheads="1"/>
              </p:cNvSpPr>
              <p:nvPr/>
            </p:nvSpPr>
            <p:spPr bwMode="auto">
              <a:xfrm>
                <a:off x="2687"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87" name="Text Box 128">
                <a:extLst>
                  <a:ext uri="{FF2B5EF4-FFF2-40B4-BE49-F238E27FC236}">
                    <a16:creationId xmlns:a16="http://schemas.microsoft.com/office/drawing/2014/main" id="{551A46ED-D100-FB45-8AAF-9E847A6C1855}"/>
                  </a:ext>
                </a:extLst>
              </p:cNvPr>
              <p:cNvSpPr txBox="1">
                <a:spLocks noChangeArrowheads="1"/>
              </p:cNvSpPr>
              <p:nvPr/>
            </p:nvSpPr>
            <p:spPr bwMode="auto">
              <a:xfrm>
                <a:off x="2687"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sp>
            <p:nvSpPr>
              <p:cNvPr id="88" name="Line 129">
                <a:extLst>
                  <a:ext uri="{FF2B5EF4-FFF2-40B4-BE49-F238E27FC236}">
                    <a16:creationId xmlns:a16="http://schemas.microsoft.com/office/drawing/2014/main" id="{329F4EDE-E687-CF4E-A5F0-6C24F8D194DB}"/>
                  </a:ext>
                </a:extLst>
              </p:cNvPr>
              <p:cNvSpPr>
                <a:spLocks noChangeShapeType="1"/>
              </p:cNvSpPr>
              <p:nvPr/>
            </p:nvSpPr>
            <p:spPr bwMode="auto">
              <a:xfrm flipH="1">
                <a:off x="2637" y="144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89" name="Line 130">
                <a:extLst>
                  <a:ext uri="{FF2B5EF4-FFF2-40B4-BE49-F238E27FC236}">
                    <a16:creationId xmlns:a16="http://schemas.microsoft.com/office/drawing/2014/main" id="{88C3D911-F7D3-E04D-B780-160D0C92F595}"/>
                  </a:ext>
                </a:extLst>
              </p:cNvPr>
              <p:cNvSpPr>
                <a:spLocks noChangeShapeType="1"/>
              </p:cNvSpPr>
              <p:nvPr/>
            </p:nvSpPr>
            <p:spPr bwMode="auto">
              <a:xfrm flipH="1">
                <a:off x="2637" y="1248"/>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0" name="Line 131">
                <a:extLst>
                  <a:ext uri="{FF2B5EF4-FFF2-40B4-BE49-F238E27FC236}">
                    <a16:creationId xmlns:a16="http://schemas.microsoft.com/office/drawing/2014/main" id="{A8D32AE8-57B3-D742-857B-A8F4219F0E8C}"/>
                  </a:ext>
                </a:extLst>
              </p:cNvPr>
              <p:cNvSpPr>
                <a:spLocks noChangeShapeType="1"/>
              </p:cNvSpPr>
              <p:nvPr/>
            </p:nvSpPr>
            <p:spPr bwMode="auto">
              <a:xfrm flipV="1">
                <a:off x="2639" y="1246"/>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91" name="Line 132">
                <a:extLst>
                  <a:ext uri="{FF2B5EF4-FFF2-40B4-BE49-F238E27FC236}">
                    <a16:creationId xmlns:a16="http://schemas.microsoft.com/office/drawing/2014/main" id="{D94D8C1A-957B-0643-A90C-44A6D3AC4C01}"/>
                  </a:ext>
                </a:extLst>
              </p:cNvPr>
              <p:cNvSpPr>
                <a:spLocks noChangeShapeType="1"/>
              </p:cNvSpPr>
              <p:nvPr/>
            </p:nvSpPr>
            <p:spPr bwMode="auto">
              <a:xfrm>
                <a:off x="2304" y="1344"/>
                <a:ext cx="333"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grpSp>
        <p:grpSp>
          <p:nvGrpSpPr>
            <p:cNvPr id="9" name="Group 133">
              <a:extLst>
                <a:ext uri="{FF2B5EF4-FFF2-40B4-BE49-F238E27FC236}">
                  <a16:creationId xmlns:a16="http://schemas.microsoft.com/office/drawing/2014/main" id="{CD0343F1-97F0-3044-9299-70B0069F3E04}"/>
                </a:ext>
              </a:extLst>
            </p:cNvPr>
            <p:cNvGrpSpPr>
              <a:grpSpLocks/>
            </p:cNvGrpSpPr>
            <p:nvPr/>
          </p:nvGrpSpPr>
          <p:grpSpPr bwMode="auto">
            <a:xfrm>
              <a:off x="2874" y="1094"/>
              <a:ext cx="869" cy="1597"/>
              <a:chOff x="2874" y="1094"/>
              <a:chExt cx="869" cy="1597"/>
            </a:xfrm>
          </p:grpSpPr>
          <p:sp>
            <p:nvSpPr>
              <p:cNvPr id="42" name="Line 134">
                <a:extLst>
                  <a:ext uri="{FF2B5EF4-FFF2-40B4-BE49-F238E27FC236}">
                    <a16:creationId xmlns:a16="http://schemas.microsoft.com/office/drawing/2014/main" id="{307B3EA3-8B25-6E4E-903F-A0080BC15B3B}"/>
                  </a:ext>
                </a:extLst>
              </p:cNvPr>
              <p:cNvSpPr>
                <a:spLocks noChangeShapeType="1"/>
              </p:cNvSpPr>
              <p:nvPr/>
            </p:nvSpPr>
            <p:spPr bwMode="auto">
              <a:xfrm flipH="1">
                <a:off x="3110" y="2582"/>
                <a:ext cx="48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3" name="Line 135">
                <a:extLst>
                  <a:ext uri="{FF2B5EF4-FFF2-40B4-BE49-F238E27FC236}">
                    <a16:creationId xmlns:a16="http://schemas.microsoft.com/office/drawing/2014/main" id="{756FDE9B-1648-0E4D-A819-1382CDFF088F}"/>
                  </a:ext>
                </a:extLst>
              </p:cNvPr>
              <p:cNvSpPr>
                <a:spLocks noChangeShapeType="1"/>
              </p:cNvSpPr>
              <p:nvPr/>
            </p:nvSpPr>
            <p:spPr bwMode="auto">
              <a:xfrm flipH="1">
                <a:off x="3397" y="2342"/>
                <a:ext cx="194"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4" name="Line 136">
                <a:extLst>
                  <a:ext uri="{FF2B5EF4-FFF2-40B4-BE49-F238E27FC236}">
                    <a16:creationId xmlns:a16="http://schemas.microsoft.com/office/drawing/2014/main" id="{33B4933E-1C2B-D549-BFD2-FEE34113BEF5}"/>
                  </a:ext>
                </a:extLst>
              </p:cNvPr>
              <p:cNvSpPr>
                <a:spLocks noChangeShapeType="1"/>
              </p:cNvSpPr>
              <p:nvPr/>
            </p:nvSpPr>
            <p:spPr bwMode="auto">
              <a:xfrm flipV="1">
                <a:off x="3399" y="2014"/>
                <a:ext cx="7" cy="328"/>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5" name="Line 137">
                <a:extLst>
                  <a:ext uri="{FF2B5EF4-FFF2-40B4-BE49-F238E27FC236}">
                    <a16:creationId xmlns:a16="http://schemas.microsoft.com/office/drawing/2014/main" id="{52289509-081C-9D4A-B774-D2290256B663}"/>
                  </a:ext>
                </a:extLst>
              </p:cNvPr>
              <p:cNvSpPr>
                <a:spLocks noChangeShapeType="1"/>
              </p:cNvSpPr>
              <p:nvPr/>
            </p:nvSpPr>
            <p:spPr bwMode="auto">
              <a:xfrm flipH="1">
                <a:off x="3109" y="2294"/>
                <a:ext cx="290"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6" name="Line 138">
                <a:extLst>
                  <a:ext uri="{FF2B5EF4-FFF2-40B4-BE49-F238E27FC236}">
                    <a16:creationId xmlns:a16="http://schemas.microsoft.com/office/drawing/2014/main" id="{2C431118-43B5-9143-A7FB-D6232B5AF00E}"/>
                  </a:ext>
                </a:extLst>
              </p:cNvPr>
              <p:cNvSpPr>
                <a:spLocks noChangeShapeType="1"/>
              </p:cNvSpPr>
              <p:nvPr/>
            </p:nvSpPr>
            <p:spPr bwMode="auto">
              <a:xfrm flipV="1">
                <a:off x="3112" y="2292"/>
                <a:ext cx="0" cy="29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7" name="Line 139">
                <a:extLst>
                  <a:ext uri="{FF2B5EF4-FFF2-40B4-BE49-F238E27FC236}">
                    <a16:creationId xmlns:a16="http://schemas.microsoft.com/office/drawing/2014/main" id="{42934B3B-FBC9-1F4D-8FC1-A1F7E3C13526}"/>
                  </a:ext>
                </a:extLst>
              </p:cNvPr>
              <p:cNvSpPr>
                <a:spLocks noChangeShapeType="1"/>
              </p:cNvSpPr>
              <p:nvPr/>
            </p:nvSpPr>
            <p:spPr bwMode="auto">
              <a:xfrm flipH="1">
                <a:off x="3493" y="2112"/>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8" name="Line 140">
                <a:extLst>
                  <a:ext uri="{FF2B5EF4-FFF2-40B4-BE49-F238E27FC236}">
                    <a16:creationId xmlns:a16="http://schemas.microsoft.com/office/drawing/2014/main" id="{2C0E6BF3-F835-A54F-B079-92F8F54CDED7}"/>
                  </a:ext>
                </a:extLst>
              </p:cNvPr>
              <p:cNvSpPr>
                <a:spLocks noChangeShapeType="1"/>
              </p:cNvSpPr>
              <p:nvPr/>
            </p:nvSpPr>
            <p:spPr bwMode="auto">
              <a:xfrm flipH="1">
                <a:off x="3493" y="192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49" name="Line 141">
                <a:extLst>
                  <a:ext uri="{FF2B5EF4-FFF2-40B4-BE49-F238E27FC236}">
                    <a16:creationId xmlns:a16="http://schemas.microsoft.com/office/drawing/2014/main" id="{3EC7BA47-DFF0-E64D-9CEA-40795DDBC602}"/>
                  </a:ext>
                </a:extLst>
              </p:cNvPr>
              <p:cNvSpPr>
                <a:spLocks noChangeShapeType="1"/>
              </p:cNvSpPr>
              <p:nvPr/>
            </p:nvSpPr>
            <p:spPr bwMode="auto">
              <a:xfrm flipV="1">
                <a:off x="3495" y="1918"/>
                <a:ext cx="0" cy="194"/>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0" name="Line 142">
                <a:extLst>
                  <a:ext uri="{FF2B5EF4-FFF2-40B4-BE49-F238E27FC236}">
                    <a16:creationId xmlns:a16="http://schemas.microsoft.com/office/drawing/2014/main" id="{336BC4D5-DB74-2048-83EF-A4DAAC827AA4}"/>
                  </a:ext>
                </a:extLst>
              </p:cNvPr>
              <p:cNvSpPr>
                <a:spLocks noChangeShapeType="1"/>
              </p:cNvSpPr>
              <p:nvPr/>
            </p:nvSpPr>
            <p:spPr bwMode="auto">
              <a:xfrm flipH="1" flipV="1">
                <a:off x="2966" y="1620"/>
                <a:ext cx="538" cy="1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1" name="Line 143">
                <a:extLst>
                  <a:ext uri="{FF2B5EF4-FFF2-40B4-BE49-F238E27FC236}">
                    <a16:creationId xmlns:a16="http://schemas.microsoft.com/office/drawing/2014/main" id="{1719D7B1-50FA-4F42-81C7-50018921736F}"/>
                  </a:ext>
                </a:extLst>
              </p:cNvPr>
              <p:cNvSpPr>
                <a:spLocks noChangeShapeType="1"/>
              </p:cNvSpPr>
              <p:nvPr/>
            </p:nvSpPr>
            <p:spPr bwMode="auto">
              <a:xfrm flipV="1">
                <a:off x="2968" y="1236"/>
                <a:ext cx="0" cy="386"/>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2" name="Line 144">
                <a:extLst>
                  <a:ext uri="{FF2B5EF4-FFF2-40B4-BE49-F238E27FC236}">
                    <a16:creationId xmlns:a16="http://schemas.microsoft.com/office/drawing/2014/main" id="{719F7771-8CA7-A34E-8F9F-10EAA81C47A4}"/>
                  </a:ext>
                </a:extLst>
              </p:cNvPr>
              <p:cNvSpPr>
                <a:spLocks noChangeShapeType="1"/>
              </p:cNvSpPr>
              <p:nvPr/>
            </p:nvSpPr>
            <p:spPr bwMode="auto">
              <a:xfrm>
                <a:off x="2968" y="1238"/>
                <a:ext cx="621"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3" name="Line 145">
                <a:extLst>
                  <a:ext uri="{FF2B5EF4-FFF2-40B4-BE49-F238E27FC236}">
                    <a16:creationId xmlns:a16="http://schemas.microsoft.com/office/drawing/2014/main" id="{6A2CFBF8-E37E-DF45-AE90-2D42213FDADD}"/>
                  </a:ext>
                </a:extLst>
              </p:cNvPr>
              <p:cNvSpPr>
                <a:spLocks noChangeShapeType="1"/>
              </p:cNvSpPr>
              <p:nvPr/>
            </p:nvSpPr>
            <p:spPr bwMode="auto">
              <a:xfrm flipH="1">
                <a:off x="2875" y="1431"/>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4" name="Line 146">
                <a:extLst>
                  <a:ext uri="{FF2B5EF4-FFF2-40B4-BE49-F238E27FC236}">
                    <a16:creationId xmlns:a16="http://schemas.microsoft.com/office/drawing/2014/main" id="{79A389BE-3F0A-024F-B5F4-0310DD65ED14}"/>
                  </a:ext>
                </a:extLst>
              </p:cNvPr>
              <p:cNvSpPr>
                <a:spLocks noChangeShapeType="1"/>
              </p:cNvSpPr>
              <p:nvPr/>
            </p:nvSpPr>
            <p:spPr bwMode="auto">
              <a:xfrm flipH="1">
                <a:off x="2874" y="2439"/>
                <a:ext cx="242"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55" name="Text Box 147">
                <a:extLst>
                  <a:ext uri="{FF2B5EF4-FFF2-40B4-BE49-F238E27FC236}">
                    <a16:creationId xmlns:a16="http://schemas.microsoft.com/office/drawing/2014/main" id="{EB9D719F-01C4-6C4D-A57F-27CCFD7E3B42}"/>
                  </a:ext>
                </a:extLst>
              </p:cNvPr>
              <p:cNvSpPr txBox="1">
                <a:spLocks noChangeArrowheads="1"/>
              </p:cNvSpPr>
              <p:nvPr/>
            </p:nvSpPr>
            <p:spPr bwMode="auto">
              <a:xfrm>
                <a:off x="3548" y="1766"/>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4</a:t>
                </a:r>
              </a:p>
            </p:txBody>
          </p:sp>
          <p:sp>
            <p:nvSpPr>
              <p:cNvPr id="56" name="Text Box 148">
                <a:extLst>
                  <a:ext uri="{FF2B5EF4-FFF2-40B4-BE49-F238E27FC236}">
                    <a16:creationId xmlns:a16="http://schemas.microsoft.com/office/drawing/2014/main" id="{D0F8578B-AEBE-8A49-84C5-903ED3F249C0}"/>
                  </a:ext>
                </a:extLst>
              </p:cNvPr>
              <p:cNvSpPr txBox="1">
                <a:spLocks noChangeArrowheads="1"/>
              </p:cNvSpPr>
              <p:nvPr/>
            </p:nvSpPr>
            <p:spPr bwMode="auto">
              <a:xfrm>
                <a:off x="3548" y="157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3</a:t>
                </a:r>
              </a:p>
            </p:txBody>
          </p:sp>
          <p:sp>
            <p:nvSpPr>
              <p:cNvPr id="57" name="Text Box 149">
                <a:extLst>
                  <a:ext uri="{FF2B5EF4-FFF2-40B4-BE49-F238E27FC236}">
                    <a16:creationId xmlns:a16="http://schemas.microsoft.com/office/drawing/2014/main" id="{7AC7E7FA-B50A-0546-B72F-D381C5D97F1F}"/>
                  </a:ext>
                </a:extLst>
              </p:cNvPr>
              <p:cNvSpPr txBox="1">
                <a:spLocks noChangeArrowheads="1"/>
              </p:cNvSpPr>
              <p:nvPr/>
            </p:nvSpPr>
            <p:spPr bwMode="auto">
              <a:xfrm>
                <a:off x="3548" y="219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6</a:t>
                </a:r>
              </a:p>
            </p:txBody>
          </p:sp>
          <p:sp>
            <p:nvSpPr>
              <p:cNvPr id="58" name="Text Box 150">
                <a:extLst>
                  <a:ext uri="{FF2B5EF4-FFF2-40B4-BE49-F238E27FC236}">
                    <a16:creationId xmlns:a16="http://schemas.microsoft.com/office/drawing/2014/main" id="{2C57DD1D-3049-D348-99B2-F76DA778050F}"/>
                  </a:ext>
                </a:extLst>
              </p:cNvPr>
              <p:cNvSpPr txBox="1">
                <a:spLocks noChangeArrowheads="1"/>
              </p:cNvSpPr>
              <p:nvPr/>
            </p:nvSpPr>
            <p:spPr bwMode="auto">
              <a:xfrm>
                <a:off x="3548" y="196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5</a:t>
                </a:r>
              </a:p>
            </p:txBody>
          </p:sp>
          <p:sp>
            <p:nvSpPr>
              <p:cNvPr id="59" name="Text Box 151">
                <a:extLst>
                  <a:ext uri="{FF2B5EF4-FFF2-40B4-BE49-F238E27FC236}">
                    <a16:creationId xmlns:a16="http://schemas.microsoft.com/office/drawing/2014/main" id="{0BB767BE-0E3F-C64C-BFB4-149BB6AE785E}"/>
                  </a:ext>
                </a:extLst>
              </p:cNvPr>
              <p:cNvSpPr txBox="1">
                <a:spLocks noChangeArrowheads="1"/>
              </p:cNvSpPr>
              <p:nvPr/>
            </p:nvSpPr>
            <p:spPr bwMode="auto">
              <a:xfrm>
                <a:off x="3548" y="2438"/>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7</a:t>
                </a:r>
              </a:p>
            </p:txBody>
          </p:sp>
          <p:sp>
            <p:nvSpPr>
              <p:cNvPr id="60" name="Text Box 152">
                <a:extLst>
                  <a:ext uri="{FF2B5EF4-FFF2-40B4-BE49-F238E27FC236}">
                    <a16:creationId xmlns:a16="http://schemas.microsoft.com/office/drawing/2014/main" id="{D2237054-60EE-1047-9261-7C606FD2E0EE}"/>
                  </a:ext>
                </a:extLst>
              </p:cNvPr>
              <p:cNvSpPr txBox="1">
                <a:spLocks noChangeArrowheads="1"/>
              </p:cNvSpPr>
              <p:nvPr/>
            </p:nvSpPr>
            <p:spPr bwMode="auto">
              <a:xfrm>
                <a:off x="3548" y="133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2</a:t>
                </a:r>
              </a:p>
            </p:txBody>
          </p:sp>
          <p:sp>
            <p:nvSpPr>
              <p:cNvPr id="61" name="Text Box 153">
                <a:extLst>
                  <a:ext uri="{FF2B5EF4-FFF2-40B4-BE49-F238E27FC236}">
                    <a16:creationId xmlns:a16="http://schemas.microsoft.com/office/drawing/2014/main" id="{3CDD2A9E-C542-0046-8CEA-6794C651C9C9}"/>
                  </a:ext>
                </a:extLst>
              </p:cNvPr>
              <p:cNvSpPr txBox="1">
                <a:spLocks noChangeArrowheads="1"/>
              </p:cNvSpPr>
              <p:nvPr/>
            </p:nvSpPr>
            <p:spPr bwMode="auto">
              <a:xfrm>
                <a:off x="3548" y="1094"/>
                <a:ext cx="195" cy="2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500"/>
                  <a:t>1</a:t>
                </a:r>
              </a:p>
            </p:txBody>
          </p:sp>
          <p:sp>
            <p:nvSpPr>
              <p:cNvPr id="62" name="Line 154">
                <a:extLst>
                  <a:ext uri="{FF2B5EF4-FFF2-40B4-BE49-F238E27FC236}">
                    <a16:creationId xmlns:a16="http://schemas.microsoft.com/office/drawing/2014/main" id="{FC5E2CCA-E1AF-2B41-8DC4-47B2A355D5A1}"/>
                  </a:ext>
                </a:extLst>
              </p:cNvPr>
              <p:cNvSpPr>
                <a:spLocks noChangeShapeType="1"/>
              </p:cNvSpPr>
              <p:nvPr/>
            </p:nvSpPr>
            <p:spPr bwMode="auto">
              <a:xfrm flipH="1">
                <a:off x="3502" y="168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3" name="Line 155">
                <a:extLst>
                  <a:ext uri="{FF2B5EF4-FFF2-40B4-BE49-F238E27FC236}">
                    <a16:creationId xmlns:a16="http://schemas.microsoft.com/office/drawing/2014/main" id="{CD813E54-2CD9-6740-9B82-1DB11DC6AC60}"/>
                  </a:ext>
                </a:extLst>
              </p:cNvPr>
              <p:cNvSpPr>
                <a:spLocks noChangeShapeType="1"/>
              </p:cNvSpPr>
              <p:nvPr/>
            </p:nvSpPr>
            <p:spPr bwMode="auto">
              <a:xfrm flipH="1">
                <a:off x="3502" y="1440"/>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4" name="Line 156">
                <a:extLst>
                  <a:ext uri="{FF2B5EF4-FFF2-40B4-BE49-F238E27FC236}">
                    <a16:creationId xmlns:a16="http://schemas.microsoft.com/office/drawing/2014/main" id="{99AF3DBC-3958-CD4B-95F1-6E7ACC6F6509}"/>
                  </a:ext>
                </a:extLst>
              </p:cNvPr>
              <p:cNvSpPr>
                <a:spLocks noChangeShapeType="1"/>
              </p:cNvSpPr>
              <p:nvPr/>
            </p:nvSpPr>
            <p:spPr bwMode="auto">
              <a:xfrm flipV="1">
                <a:off x="3504" y="1438"/>
                <a:ext cx="0" cy="242"/>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5" name="Line 157">
                <a:extLst>
                  <a:ext uri="{FF2B5EF4-FFF2-40B4-BE49-F238E27FC236}">
                    <a16:creationId xmlns:a16="http://schemas.microsoft.com/office/drawing/2014/main" id="{A38F251A-FDF2-834D-A963-64B30AE19165}"/>
                  </a:ext>
                </a:extLst>
              </p:cNvPr>
              <p:cNvSpPr>
                <a:spLocks noChangeShapeType="1"/>
              </p:cNvSpPr>
              <p:nvPr/>
            </p:nvSpPr>
            <p:spPr bwMode="auto">
              <a:xfrm flipH="1">
                <a:off x="3406" y="2016"/>
                <a:ext cx="98" cy="0"/>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sp>
            <p:nvSpPr>
              <p:cNvPr id="66" name="Line 158">
                <a:extLst>
                  <a:ext uri="{FF2B5EF4-FFF2-40B4-BE49-F238E27FC236}">
                    <a16:creationId xmlns:a16="http://schemas.microsoft.com/office/drawing/2014/main" id="{658CF3E8-35AB-0746-A437-3B97A0D7D0E5}"/>
                  </a:ext>
                </a:extLst>
              </p:cNvPr>
              <p:cNvSpPr>
                <a:spLocks noChangeShapeType="1"/>
              </p:cNvSpPr>
              <p:nvPr/>
            </p:nvSpPr>
            <p:spPr bwMode="auto">
              <a:xfrm>
                <a:off x="2881" y="1440"/>
                <a:ext cx="0" cy="1006"/>
              </a:xfrm>
              <a:prstGeom prst="line">
                <a:avLst/>
              </a:prstGeom>
              <a:noFill/>
              <a:ln w="9360" cap="sq">
                <a:solidFill>
                  <a:srgbClr val="000000"/>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defTabSz="342900" fontAlgn="base">
                  <a:spcBef>
                    <a:spcPct val="0"/>
                  </a:spcBef>
                  <a:spcAft>
                    <a:spcPct val="0"/>
                  </a:spcAft>
                  <a:buSzPct val="100000"/>
                </a:pPr>
                <a:endParaRPr lang="en-GB" sz="1800">
                  <a:solidFill>
                    <a:srgbClr val="FFFFFF"/>
                  </a:solidFill>
                  <a:latin typeface="Times New Roman" pitchFamily="16" charset="0"/>
                </a:endParaRPr>
              </a:p>
            </p:txBody>
          </p:sp>
        </p:grpSp>
        <p:grpSp>
          <p:nvGrpSpPr>
            <p:cNvPr id="10" name="Group 159">
              <a:extLst>
                <a:ext uri="{FF2B5EF4-FFF2-40B4-BE49-F238E27FC236}">
                  <a16:creationId xmlns:a16="http://schemas.microsoft.com/office/drawing/2014/main" id="{8C2E9EE8-C263-9644-8B59-6BF0EF6CAEBC}"/>
                </a:ext>
              </a:extLst>
            </p:cNvPr>
            <p:cNvGrpSpPr>
              <a:grpSpLocks/>
            </p:cNvGrpSpPr>
            <p:nvPr/>
          </p:nvGrpSpPr>
          <p:grpSpPr bwMode="auto">
            <a:xfrm>
              <a:off x="1089" y="1117"/>
              <a:ext cx="4239" cy="1319"/>
              <a:chOff x="1089" y="1117"/>
              <a:chExt cx="4239" cy="1319"/>
            </a:xfrm>
          </p:grpSpPr>
          <p:sp>
            <p:nvSpPr>
              <p:cNvPr id="18" name="Text Box 160">
                <a:extLst>
                  <a:ext uri="{FF2B5EF4-FFF2-40B4-BE49-F238E27FC236}">
                    <a16:creationId xmlns:a16="http://schemas.microsoft.com/office/drawing/2014/main" id="{AD2F2986-CE52-714E-B4F8-5202CF341DE7}"/>
                  </a:ext>
                </a:extLst>
              </p:cNvPr>
              <p:cNvSpPr txBox="1">
                <a:spLocks noChangeArrowheads="1"/>
              </p:cNvSpPr>
              <p:nvPr/>
            </p:nvSpPr>
            <p:spPr bwMode="auto">
              <a:xfrm>
                <a:off x="1089" y="1203"/>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19" name="Text Box 161">
                <a:extLst>
                  <a:ext uri="{FF2B5EF4-FFF2-40B4-BE49-F238E27FC236}">
                    <a16:creationId xmlns:a16="http://schemas.microsoft.com/office/drawing/2014/main" id="{DDB2BABD-C93D-A34E-80D2-816BD47A72B3}"/>
                  </a:ext>
                </a:extLst>
              </p:cNvPr>
              <p:cNvSpPr txBox="1">
                <a:spLocks noChangeArrowheads="1"/>
              </p:cNvSpPr>
              <p:nvPr/>
            </p:nvSpPr>
            <p:spPr bwMode="auto">
              <a:xfrm>
                <a:off x="1221" y="204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0" name="Text Box 162">
                <a:extLst>
                  <a:ext uri="{FF2B5EF4-FFF2-40B4-BE49-F238E27FC236}">
                    <a16:creationId xmlns:a16="http://schemas.microsoft.com/office/drawing/2014/main" id="{A4E75B80-B433-CE44-84F0-33C851CCB9E0}"/>
                  </a:ext>
                </a:extLst>
              </p:cNvPr>
              <p:cNvSpPr txBox="1">
                <a:spLocks noChangeArrowheads="1"/>
              </p:cNvSpPr>
              <p:nvPr/>
            </p:nvSpPr>
            <p:spPr bwMode="auto">
              <a:xfrm>
                <a:off x="1573" y="158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1" name="Text Box 163">
                <a:extLst>
                  <a:ext uri="{FF2B5EF4-FFF2-40B4-BE49-F238E27FC236}">
                    <a16:creationId xmlns:a16="http://schemas.microsoft.com/office/drawing/2014/main" id="{09592BC0-24DA-AE4C-92B7-9BA3787FD5F5}"/>
                  </a:ext>
                </a:extLst>
              </p:cNvPr>
              <p:cNvSpPr txBox="1">
                <a:spLocks noChangeArrowheads="1"/>
              </p:cNvSpPr>
              <p:nvPr/>
            </p:nvSpPr>
            <p:spPr bwMode="auto">
              <a:xfrm>
                <a:off x="1285" y="1423"/>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2" name="Text Box 164">
                <a:extLst>
                  <a:ext uri="{FF2B5EF4-FFF2-40B4-BE49-F238E27FC236}">
                    <a16:creationId xmlns:a16="http://schemas.microsoft.com/office/drawing/2014/main" id="{94FD7F53-2B60-9547-935D-12F572CA2D11}"/>
                  </a:ext>
                </a:extLst>
              </p:cNvPr>
              <p:cNvSpPr txBox="1">
                <a:spLocks noChangeArrowheads="1"/>
              </p:cNvSpPr>
              <p:nvPr/>
            </p:nvSpPr>
            <p:spPr bwMode="auto">
              <a:xfrm>
                <a:off x="1509" y="2211"/>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23" name="Text Box 165">
                <a:extLst>
                  <a:ext uri="{FF2B5EF4-FFF2-40B4-BE49-F238E27FC236}">
                    <a16:creationId xmlns:a16="http://schemas.microsoft.com/office/drawing/2014/main" id="{674CCCA0-641B-8142-B4EF-2276221CB88C}"/>
                  </a:ext>
                </a:extLst>
              </p:cNvPr>
              <p:cNvSpPr txBox="1">
                <a:spLocks noChangeArrowheads="1"/>
              </p:cNvSpPr>
              <p:nvPr/>
            </p:nvSpPr>
            <p:spPr bwMode="auto">
              <a:xfrm>
                <a:off x="3873" y="2211"/>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4" name="Text Box 166">
                <a:extLst>
                  <a:ext uri="{FF2B5EF4-FFF2-40B4-BE49-F238E27FC236}">
                    <a16:creationId xmlns:a16="http://schemas.microsoft.com/office/drawing/2014/main" id="{FD37917D-5093-D94F-AE77-D3A9FC36EA0D}"/>
                  </a:ext>
                </a:extLst>
              </p:cNvPr>
              <p:cNvSpPr txBox="1">
                <a:spLocks noChangeArrowheads="1"/>
              </p:cNvSpPr>
              <p:nvPr/>
            </p:nvSpPr>
            <p:spPr bwMode="auto">
              <a:xfrm>
                <a:off x="4113" y="206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5" name="Text Box 167">
                <a:extLst>
                  <a:ext uri="{FF2B5EF4-FFF2-40B4-BE49-F238E27FC236}">
                    <a16:creationId xmlns:a16="http://schemas.microsoft.com/office/drawing/2014/main" id="{102F5178-3BC9-CB41-8BC7-58F557746697}"/>
                  </a:ext>
                </a:extLst>
              </p:cNvPr>
              <p:cNvSpPr txBox="1">
                <a:spLocks noChangeArrowheads="1"/>
              </p:cNvSpPr>
              <p:nvPr/>
            </p:nvSpPr>
            <p:spPr bwMode="auto">
              <a:xfrm>
                <a:off x="4241" y="1615"/>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6" name="Text Box 168">
                <a:extLst>
                  <a:ext uri="{FF2B5EF4-FFF2-40B4-BE49-F238E27FC236}">
                    <a16:creationId xmlns:a16="http://schemas.microsoft.com/office/drawing/2014/main" id="{BF6B851E-EB27-4B4A-BE34-103415A21038}"/>
                  </a:ext>
                </a:extLst>
              </p:cNvPr>
              <p:cNvSpPr txBox="1">
                <a:spLocks noChangeArrowheads="1"/>
              </p:cNvSpPr>
              <p:nvPr/>
            </p:nvSpPr>
            <p:spPr bwMode="auto">
              <a:xfrm>
                <a:off x="3921" y="1395"/>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7" name="Text Box 169">
                <a:extLst>
                  <a:ext uri="{FF2B5EF4-FFF2-40B4-BE49-F238E27FC236}">
                    <a16:creationId xmlns:a16="http://schemas.microsoft.com/office/drawing/2014/main" id="{55A34C80-7C4B-CE46-8C23-947AC589C8F6}"/>
                  </a:ext>
                </a:extLst>
              </p:cNvPr>
              <p:cNvSpPr txBox="1">
                <a:spLocks noChangeArrowheads="1"/>
              </p:cNvSpPr>
              <p:nvPr/>
            </p:nvSpPr>
            <p:spPr bwMode="auto">
              <a:xfrm>
                <a:off x="3729" y="1203"/>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8" name="Text Box 170">
                <a:extLst>
                  <a:ext uri="{FF2B5EF4-FFF2-40B4-BE49-F238E27FC236}">
                    <a16:creationId xmlns:a16="http://schemas.microsoft.com/office/drawing/2014/main" id="{8B426FBD-B224-2348-B508-B57786CE71D6}"/>
                  </a:ext>
                </a:extLst>
              </p:cNvPr>
              <p:cNvSpPr txBox="1">
                <a:spLocks noChangeArrowheads="1"/>
              </p:cNvSpPr>
              <p:nvPr/>
            </p:nvSpPr>
            <p:spPr bwMode="auto">
              <a:xfrm>
                <a:off x="2097" y="135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29" name="Text Box 171">
                <a:extLst>
                  <a:ext uri="{FF2B5EF4-FFF2-40B4-BE49-F238E27FC236}">
                    <a16:creationId xmlns:a16="http://schemas.microsoft.com/office/drawing/2014/main" id="{82D93E96-9ED0-5844-8FB2-9112F5276238}"/>
                  </a:ext>
                </a:extLst>
              </p:cNvPr>
              <p:cNvSpPr txBox="1">
                <a:spLocks noChangeArrowheads="1"/>
              </p:cNvSpPr>
              <p:nvPr/>
            </p:nvSpPr>
            <p:spPr bwMode="auto">
              <a:xfrm>
                <a:off x="2481" y="159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30" name="Text Box 172">
                <a:extLst>
                  <a:ext uri="{FF2B5EF4-FFF2-40B4-BE49-F238E27FC236}">
                    <a16:creationId xmlns:a16="http://schemas.microsoft.com/office/drawing/2014/main" id="{545746FA-1591-CD45-BBC3-C74AE25E64EF}"/>
                  </a:ext>
                </a:extLst>
              </p:cNvPr>
              <p:cNvSpPr txBox="1">
                <a:spLocks noChangeArrowheads="1"/>
              </p:cNvSpPr>
              <p:nvPr/>
            </p:nvSpPr>
            <p:spPr bwMode="auto">
              <a:xfrm>
                <a:off x="2369" y="207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31" name="Text Box 173">
                <a:extLst>
                  <a:ext uri="{FF2B5EF4-FFF2-40B4-BE49-F238E27FC236}">
                    <a16:creationId xmlns:a16="http://schemas.microsoft.com/office/drawing/2014/main" id="{BFDF41EC-F566-5C42-ADC2-1636819E57B9}"/>
                  </a:ext>
                </a:extLst>
              </p:cNvPr>
              <p:cNvSpPr txBox="1">
                <a:spLocks noChangeArrowheads="1"/>
              </p:cNvSpPr>
              <p:nvPr/>
            </p:nvSpPr>
            <p:spPr bwMode="auto">
              <a:xfrm>
                <a:off x="2097" y="2221"/>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32" name="Text Box 174">
                <a:extLst>
                  <a:ext uri="{FF2B5EF4-FFF2-40B4-BE49-F238E27FC236}">
                    <a16:creationId xmlns:a16="http://schemas.microsoft.com/office/drawing/2014/main" id="{A5FEED69-2155-A045-AD87-C80C34156BC9}"/>
                  </a:ext>
                </a:extLst>
              </p:cNvPr>
              <p:cNvSpPr txBox="1">
                <a:spLocks noChangeArrowheads="1"/>
              </p:cNvSpPr>
              <p:nvPr/>
            </p:nvSpPr>
            <p:spPr bwMode="auto">
              <a:xfrm>
                <a:off x="2433" y="111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33" name="Text Box 175">
                <a:extLst>
                  <a:ext uri="{FF2B5EF4-FFF2-40B4-BE49-F238E27FC236}">
                    <a16:creationId xmlns:a16="http://schemas.microsoft.com/office/drawing/2014/main" id="{CCFA02EC-8C3D-114B-B362-389CFEBB835B}"/>
                  </a:ext>
                </a:extLst>
              </p:cNvPr>
              <p:cNvSpPr txBox="1">
                <a:spLocks noChangeArrowheads="1"/>
              </p:cNvSpPr>
              <p:nvPr/>
            </p:nvSpPr>
            <p:spPr bwMode="auto">
              <a:xfrm>
                <a:off x="5121" y="158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34" name="Text Box 176">
                <a:extLst>
                  <a:ext uri="{FF2B5EF4-FFF2-40B4-BE49-F238E27FC236}">
                    <a16:creationId xmlns:a16="http://schemas.microsoft.com/office/drawing/2014/main" id="{A8E787BE-73E0-4D42-9003-A379D2DBEF58}"/>
                  </a:ext>
                </a:extLst>
              </p:cNvPr>
              <p:cNvSpPr txBox="1">
                <a:spLocks noChangeArrowheads="1"/>
              </p:cNvSpPr>
              <p:nvPr/>
            </p:nvSpPr>
            <p:spPr bwMode="auto">
              <a:xfrm>
                <a:off x="5073" y="1999"/>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00CC00"/>
                    </a:solidFill>
                  </a:rPr>
                  <a:t>X</a:t>
                </a:r>
              </a:p>
            </p:txBody>
          </p:sp>
          <p:sp>
            <p:nvSpPr>
              <p:cNvPr id="35" name="Text Box 177">
                <a:extLst>
                  <a:ext uri="{FF2B5EF4-FFF2-40B4-BE49-F238E27FC236}">
                    <a16:creationId xmlns:a16="http://schemas.microsoft.com/office/drawing/2014/main" id="{EE73D6BB-6664-1D47-A0A9-B46EC5BBB5C1}"/>
                  </a:ext>
                </a:extLst>
              </p:cNvPr>
              <p:cNvSpPr txBox="1">
                <a:spLocks noChangeArrowheads="1"/>
              </p:cNvSpPr>
              <p:nvPr/>
            </p:nvSpPr>
            <p:spPr bwMode="auto">
              <a:xfrm>
                <a:off x="4593" y="1155"/>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36" name="Text Box 178">
                <a:extLst>
                  <a:ext uri="{FF2B5EF4-FFF2-40B4-BE49-F238E27FC236}">
                    <a16:creationId xmlns:a16="http://schemas.microsoft.com/office/drawing/2014/main" id="{1C285920-60BA-904F-AF36-B720971771C8}"/>
                  </a:ext>
                </a:extLst>
              </p:cNvPr>
              <p:cNvSpPr txBox="1">
                <a:spLocks noChangeArrowheads="1"/>
              </p:cNvSpPr>
              <p:nvPr/>
            </p:nvSpPr>
            <p:spPr bwMode="auto">
              <a:xfrm>
                <a:off x="4737" y="2211"/>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37" name="Text Box 179">
                <a:extLst>
                  <a:ext uri="{FF2B5EF4-FFF2-40B4-BE49-F238E27FC236}">
                    <a16:creationId xmlns:a16="http://schemas.microsoft.com/office/drawing/2014/main" id="{EE8BDF84-9F05-3C4F-B539-2A3EDC6BAABB}"/>
                  </a:ext>
                </a:extLst>
              </p:cNvPr>
              <p:cNvSpPr txBox="1">
                <a:spLocks noChangeArrowheads="1"/>
              </p:cNvSpPr>
              <p:nvPr/>
            </p:nvSpPr>
            <p:spPr bwMode="auto">
              <a:xfrm>
                <a:off x="3297" y="1405"/>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38" name="Text Box 180">
                <a:extLst>
                  <a:ext uri="{FF2B5EF4-FFF2-40B4-BE49-F238E27FC236}">
                    <a16:creationId xmlns:a16="http://schemas.microsoft.com/office/drawing/2014/main" id="{8FA4FD5F-BF19-8246-BCCA-68B5293E0C80}"/>
                  </a:ext>
                </a:extLst>
              </p:cNvPr>
              <p:cNvSpPr txBox="1">
                <a:spLocks noChangeArrowheads="1"/>
              </p:cNvSpPr>
              <p:nvPr/>
            </p:nvSpPr>
            <p:spPr bwMode="auto">
              <a:xfrm>
                <a:off x="3297" y="1789"/>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39" name="Text Box 181">
                <a:extLst>
                  <a:ext uri="{FF2B5EF4-FFF2-40B4-BE49-F238E27FC236}">
                    <a16:creationId xmlns:a16="http://schemas.microsoft.com/office/drawing/2014/main" id="{78B6D6DA-2EC3-1542-BEF9-31F0AD296F3E}"/>
                  </a:ext>
                </a:extLst>
              </p:cNvPr>
              <p:cNvSpPr txBox="1">
                <a:spLocks noChangeArrowheads="1"/>
              </p:cNvSpPr>
              <p:nvPr/>
            </p:nvSpPr>
            <p:spPr bwMode="auto">
              <a:xfrm>
                <a:off x="3201" y="2077"/>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40" name="Text Box 182">
                <a:extLst>
                  <a:ext uri="{FF2B5EF4-FFF2-40B4-BE49-F238E27FC236}">
                    <a16:creationId xmlns:a16="http://schemas.microsoft.com/office/drawing/2014/main" id="{30611504-3EF6-884D-BDBB-6AD1DCDC31BA}"/>
                  </a:ext>
                </a:extLst>
              </p:cNvPr>
              <p:cNvSpPr txBox="1">
                <a:spLocks noChangeArrowheads="1"/>
              </p:cNvSpPr>
              <p:nvPr/>
            </p:nvSpPr>
            <p:spPr bwMode="auto">
              <a:xfrm>
                <a:off x="2913" y="2221"/>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sp>
            <p:nvSpPr>
              <p:cNvPr id="41" name="Text Box 183">
                <a:extLst>
                  <a:ext uri="{FF2B5EF4-FFF2-40B4-BE49-F238E27FC236}">
                    <a16:creationId xmlns:a16="http://schemas.microsoft.com/office/drawing/2014/main" id="{00B84380-A96E-8F4B-A45F-DD4B4668274F}"/>
                  </a:ext>
                </a:extLst>
              </p:cNvPr>
              <p:cNvSpPr txBox="1">
                <a:spLocks noChangeArrowheads="1"/>
              </p:cNvSpPr>
              <p:nvPr/>
            </p:nvSpPr>
            <p:spPr bwMode="auto">
              <a:xfrm>
                <a:off x="2801" y="1213"/>
                <a:ext cx="207"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b="1">
                    <a:solidFill>
                      <a:srgbClr val="CF6400"/>
                    </a:solidFill>
                  </a:rPr>
                  <a:t>X</a:t>
                </a:r>
              </a:p>
            </p:txBody>
          </p:sp>
        </p:grpSp>
        <p:grpSp>
          <p:nvGrpSpPr>
            <p:cNvPr id="11" name="Group 184">
              <a:extLst>
                <a:ext uri="{FF2B5EF4-FFF2-40B4-BE49-F238E27FC236}">
                  <a16:creationId xmlns:a16="http://schemas.microsoft.com/office/drawing/2014/main" id="{8E69B58B-8934-274A-87A3-EB8E1559E116}"/>
                </a:ext>
              </a:extLst>
            </p:cNvPr>
            <p:cNvGrpSpPr>
              <a:grpSpLocks/>
            </p:cNvGrpSpPr>
            <p:nvPr/>
          </p:nvGrpSpPr>
          <p:grpSpPr bwMode="auto">
            <a:xfrm>
              <a:off x="155" y="1240"/>
              <a:ext cx="820" cy="1195"/>
              <a:chOff x="155" y="1240"/>
              <a:chExt cx="820" cy="1195"/>
            </a:xfrm>
          </p:grpSpPr>
          <p:sp>
            <p:nvSpPr>
              <p:cNvPr id="13" name="Text Box 185">
                <a:extLst>
                  <a:ext uri="{FF2B5EF4-FFF2-40B4-BE49-F238E27FC236}">
                    <a16:creationId xmlns:a16="http://schemas.microsoft.com/office/drawing/2014/main" id="{5789051F-FC69-5248-90C7-33F23A019D4E}"/>
                  </a:ext>
                </a:extLst>
              </p:cNvPr>
              <p:cNvSpPr txBox="1">
                <a:spLocks noChangeArrowheads="1"/>
              </p:cNvSpPr>
              <p:nvPr/>
            </p:nvSpPr>
            <p:spPr bwMode="auto">
              <a:xfrm>
                <a:off x="155" y="1240"/>
                <a:ext cx="244"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a:t>60</a:t>
                </a:r>
              </a:p>
            </p:txBody>
          </p:sp>
          <p:sp>
            <p:nvSpPr>
              <p:cNvPr id="14" name="Text Box 186">
                <a:extLst>
                  <a:ext uri="{FF2B5EF4-FFF2-40B4-BE49-F238E27FC236}">
                    <a16:creationId xmlns:a16="http://schemas.microsoft.com/office/drawing/2014/main" id="{0ADE72D3-E4C9-C942-BF43-94CE5BED159E}"/>
                  </a:ext>
                </a:extLst>
              </p:cNvPr>
              <p:cNvSpPr txBox="1">
                <a:spLocks noChangeArrowheads="1"/>
              </p:cNvSpPr>
              <p:nvPr/>
            </p:nvSpPr>
            <p:spPr bwMode="auto">
              <a:xfrm>
                <a:off x="391" y="1432"/>
                <a:ext cx="244"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a:t>40</a:t>
                </a:r>
              </a:p>
            </p:txBody>
          </p:sp>
          <p:sp>
            <p:nvSpPr>
              <p:cNvPr id="15" name="Text Box 187">
                <a:extLst>
                  <a:ext uri="{FF2B5EF4-FFF2-40B4-BE49-F238E27FC236}">
                    <a16:creationId xmlns:a16="http://schemas.microsoft.com/office/drawing/2014/main" id="{D24E8542-CABC-2E44-B92D-8BFE83A795DA}"/>
                  </a:ext>
                </a:extLst>
              </p:cNvPr>
              <p:cNvSpPr txBox="1">
                <a:spLocks noChangeArrowheads="1"/>
              </p:cNvSpPr>
              <p:nvPr/>
            </p:nvSpPr>
            <p:spPr bwMode="auto">
              <a:xfrm>
                <a:off x="731" y="1624"/>
                <a:ext cx="244"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a:t>80</a:t>
                </a:r>
              </a:p>
            </p:txBody>
          </p:sp>
          <p:sp>
            <p:nvSpPr>
              <p:cNvPr id="16" name="Text Box 188">
                <a:extLst>
                  <a:ext uri="{FF2B5EF4-FFF2-40B4-BE49-F238E27FC236}">
                    <a16:creationId xmlns:a16="http://schemas.microsoft.com/office/drawing/2014/main" id="{67EB4668-03C0-6046-8F67-953A62A9C1BF}"/>
                  </a:ext>
                </a:extLst>
              </p:cNvPr>
              <p:cNvSpPr txBox="1">
                <a:spLocks noChangeArrowheads="1"/>
              </p:cNvSpPr>
              <p:nvPr/>
            </p:nvSpPr>
            <p:spPr bwMode="auto">
              <a:xfrm>
                <a:off x="299" y="2220"/>
                <a:ext cx="244"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a:t>60</a:t>
                </a:r>
              </a:p>
            </p:txBody>
          </p:sp>
          <p:sp>
            <p:nvSpPr>
              <p:cNvPr id="17" name="Text Box 189">
                <a:extLst>
                  <a:ext uri="{FF2B5EF4-FFF2-40B4-BE49-F238E27FC236}">
                    <a16:creationId xmlns:a16="http://schemas.microsoft.com/office/drawing/2014/main" id="{D1764665-2F2E-0940-848D-FDE8E8F29260}"/>
                  </a:ext>
                </a:extLst>
              </p:cNvPr>
              <p:cNvSpPr txBox="1">
                <a:spLocks noChangeArrowheads="1"/>
              </p:cNvSpPr>
              <p:nvPr/>
            </p:nvSpPr>
            <p:spPr bwMode="auto">
              <a:xfrm>
                <a:off x="631" y="2104"/>
                <a:ext cx="244" cy="2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ct val="0"/>
                  </a:spcBef>
                  <a:spcAft>
                    <a:spcPct val="0"/>
                  </a:spcAft>
                  <a:buSzPct val="100000"/>
                </a:pPr>
                <a:r>
                  <a:rPr lang="en-US" sz="1200"/>
                  <a:t>60</a:t>
                </a:r>
              </a:p>
            </p:txBody>
          </p:sp>
        </p:grpSp>
        <p:sp>
          <p:nvSpPr>
            <p:cNvPr id="12" name="Text Box 190">
              <a:extLst>
                <a:ext uri="{FF2B5EF4-FFF2-40B4-BE49-F238E27FC236}">
                  <a16:creationId xmlns:a16="http://schemas.microsoft.com/office/drawing/2014/main" id="{7D792D89-6CA5-BD43-8C82-E3D7EBC58A78}"/>
                </a:ext>
              </a:extLst>
            </p:cNvPr>
            <p:cNvSpPr txBox="1">
              <a:spLocks noChangeArrowheads="1"/>
            </p:cNvSpPr>
            <p:nvPr/>
          </p:nvSpPr>
          <p:spPr bwMode="auto">
            <a:xfrm>
              <a:off x="295" y="3021"/>
              <a:ext cx="5355" cy="2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defTabSz="342900" fontAlgn="base">
                <a:spcBef>
                  <a:spcPts val="450"/>
                </a:spcBef>
                <a:spcAft>
                  <a:spcPct val="0"/>
                </a:spcAft>
                <a:buSzPct val="100000"/>
              </a:pPr>
              <a:r>
                <a:rPr lang="en-US" sz="1800">
                  <a:solidFill>
                    <a:srgbClr val="2D0054"/>
                  </a:solidFill>
                  <a:latin typeface="Arial" charset="0"/>
                </a:rPr>
                <a:t>A well predicted branch would recur &gt;70-80 / 100 simulations</a:t>
              </a:r>
            </a:p>
          </p:txBody>
        </p:sp>
      </p:grpSp>
    </p:spTree>
    <p:extLst>
      <p:ext uri="{BB962C8B-B14F-4D97-AF65-F5344CB8AC3E}">
        <p14:creationId xmlns:p14="http://schemas.microsoft.com/office/powerpoint/2010/main" val="275261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083E-FD0F-9B4D-A812-17A983CA3DCD}"/>
              </a:ext>
            </a:extLst>
          </p:cNvPr>
          <p:cNvSpPr>
            <a:spLocks noGrp="1"/>
          </p:cNvSpPr>
          <p:nvPr>
            <p:ph type="title"/>
          </p:nvPr>
        </p:nvSpPr>
        <p:spPr/>
        <p:txBody>
          <a:bodyPr/>
          <a:lstStyle/>
          <a:p>
            <a:r>
              <a:rPr lang="en-GB" dirty="0"/>
              <a:t>The End</a:t>
            </a:r>
          </a:p>
        </p:txBody>
      </p:sp>
    </p:spTree>
    <p:extLst>
      <p:ext uri="{BB962C8B-B14F-4D97-AF65-F5344CB8AC3E}">
        <p14:creationId xmlns:p14="http://schemas.microsoft.com/office/powerpoint/2010/main" val="383927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tree</a:t>
            </a:r>
            <a:endParaRPr/>
          </a:p>
        </p:txBody>
      </p:sp>
      <p:pic>
        <p:nvPicPr>
          <p:cNvPr id="156" name="Google Shape;156;p27" descr="phylo_1.png"/>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514325" y="1155650"/>
            <a:ext cx="6792840" cy="3820973"/>
          </a:xfrm>
          <a:prstGeom prst="rect">
            <a:avLst/>
          </a:prstGeom>
          <a:noFill/>
          <a:ln>
            <a:noFill/>
          </a:ln>
        </p:spPr>
      </p:pic>
      <p:grpSp>
        <p:nvGrpSpPr>
          <p:cNvPr id="157" name="Google Shape;157;p27"/>
          <p:cNvGrpSpPr/>
          <p:nvPr/>
        </p:nvGrpSpPr>
        <p:grpSpPr>
          <a:xfrm>
            <a:off x="1743134" y="1803625"/>
            <a:ext cx="4302514" cy="2043375"/>
            <a:chOff x="1743134" y="1803625"/>
            <a:chExt cx="4302514" cy="2043375"/>
          </a:xfrm>
        </p:grpSpPr>
        <p:sp>
          <p:nvSpPr>
            <p:cNvPr id="158" name="Google Shape;158;p27"/>
            <p:cNvSpPr/>
            <p:nvPr/>
          </p:nvSpPr>
          <p:spPr>
            <a:xfrm>
              <a:off x="5784948" y="1803625"/>
              <a:ext cx="260700" cy="260700"/>
            </a:xfrm>
            <a:prstGeom prst="flowChartConnector">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3764059" y="2637000"/>
              <a:ext cx="260700" cy="260700"/>
            </a:xfrm>
            <a:prstGeom prst="flowChartConnector">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1743134" y="3586300"/>
              <a:ext cx="260700" cy="260700"/>
            </a:xfrm>
            <a:prstGeom prst="flowChartConnector">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 name="Google Shape;161;p27"/>
          <p:cNvCxnSpPr/>
          <p:nvPr/>
        </p:nvCxnSpPr>
        <p:spPr>
          <a:xfrm rot="10800000" flipH="1">
            <a:off x="1866559" y="2691150"/>
            <a:ext cx="1897500" cy="5100"/>
          </a:xfrm>
          <a:prstGeom prst="straightConnector1">
            <a:avLst/>
          </a:prstGeom>
          <a:noFill/>
          <a:ln w="76200" cap="flat" cmpd="sng">
            <a:solidFill>
              <a:srgbClr val="FF0000"/>
            </a:solidFill>
            <a:prstDash val="solid"/>
            <a:round/>
            <a:headEnd type="none" w="med" len="med"/>
            <a:tailEnd type="none" w="med" len="med"/>
          </a:ln>
        </p:spPr>
      </p:cxnSp>
      <p:cxnSp>
        <p:nvCxnSpPr>
          <p:cNvPr id="162" name="Google Shape;162;p27"/>
          <p:cNvCxnSpPr/>
          <p:nvPr/>
        </p:nvCxnSpPr>
        <p:spPr>
          <a:xfrm rot="10800000" flipH="1">
            <a:off x="3899684" y="1922375"/>
            <a:ext cx="1897500" cy="5100"/>
          </a:xfrm>
          <a:prstGeom prst="straightConnector1">
            <a:avLst/>
          </a:prstGeom>
          <a:noFill/>
          <a:ln w="76200" cap="flat" cmpd="sng">
            <a:solidFill>
              <a:srgbClr val="FF0000"/>
            </a:solidFill>
            <a:prstDash val="solid"/>
            <a:round/>
            <a:headEnd type="none" w="med" len="med"/>
            <a:tailEnd type="none" w="med" len="med"/>
          </a:ln>
        </p:spPr>
      </p:cxnSp>
      <p:cxnSp>
        <p:nvCxnSpPr>
          <p:cNvPr id="163" name="Google Shape;163;p27"/>
          <p:cNvCxnSpPr/>
          <p:nvPr/>
        </p:nvCxnSpPr>
        <p:spPr>
          <a:xfrm>
            <a:off x="5932809" y="1353225"/>
            <a:ext cx="2003400" cy="0"/>
          </a:xfrm>
          <a:prstGeom prst="straightConnector1">
            <a:avLst/>
          </a:prstGeom>
          <a:noFill/>
          <a:ln w="76200" cap="flat" cmpd="sng">
            <a:solidFill>
              <a:srgbClr val="FF0000"/>
            </a:solidFill>
            <a:prstDash val="solid"/>
            <a:round/>
            <a:headEnd type="none" w="med" len="med"/>
            <a:tailEnd type="none" w="med" len="med"/>
          </a:ln>
        </p:spPr>
      </p:cxnSp>
      <p:cxnSp>
        <p:nvCxnSpPr>
          <p:cNvPr id="164" name="Google Shape;164;p27"/>
          <p:cNvCxnSpPr/>
          <p:nvPr/>
        </p:nvCxnSpPr>
        <p:spPr>
          <a:xfrm rot="10800000" flipH="1">
            <a:off x="1876480" y="2843550"/>
            <a:ext cx="1897500" cy="5100"/>
          </a:xfrm>
          <a:prstGeom prst="straightConnector1">
            <a:avLst/>
          </a:prstGeom>
          <a:noFill/>
          <a:ln w="76200" cap="flat" cmpd="sng">
            <a:solidFill>
              <a:srgbClr val="0000FF"/>
            </a:solidFill>
            <a:prstDash val="solid"/>
            <a:round/>
            <a:headEnd type="none" w="med" len="med"/>
            <a:tailEnd type="none" w="med" len="med"/>
          </a:ln>
        </p:spPr>
      </p:cxnSp>
      <p:cxnSp>
        <p:nvCxnSpPr>
          <p:cNvPr id="165" name="Google Shape;165;p27"/>
          <p:cNvCxnSpPr/>
          <p:nvPr/>
        </p:nvCxnSpPr>
        <p:spPr>
          <a:xfrm>
            <a:off x="3899680" y="3623000"/>
            <a:ext cx="4050600" cy="0"/>
          </a:xfrm>
          <a:prstGeom prst="straightConnector1">
            <a:avLst/>
          </a:prstGeom>
          <a:noFill/>
          <a:ln w="76200"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93427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mistakes and how to avoid them</a:t>
            </a:r>
            <a:endParaRPr/>
          </a:p>
        </p:txBody>
      </p:sp>
      <p:sp>
        <p:nvSpPr>
          <p:cNvPr id="221" name="Google Shape;22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dirty="0"/>
              <a:t>Common mistakes</a:t>
            </a:r>
            <a:endParaRPr sz="2400" dirty="0"/>
          </a:p>
          <a:p>
            <a:pPr marL="914400" lvl="1" indent="-381000" algn="l" rtl="0">
              <a:spcBef>
                <a:spcPts val="0"/>
              </a:spcBef>
              <a:spcAft>
                <a:spcPts val="0"/>
              </a:spcAft>
              <a:buSzPts val="2400"/>
              <a:buAutoNum type="alphaLcPeriod"/>
            </a:pPr>
            <a:r>
              <a:rPr lang="en" sz="2400" dirty="0"/>
              <a:t>Looking along the tips --- order is arbitrary (remember rotations)</a:t>
            </a:r>
            <a:endParaRPr sz="2400" dirty="0"/>
          </a:p>
          <a:p>
            <a:pPr marL="914400" lvl="1" indent="-381000" algn="l" rtl="0">
              <a:spcBef>
                <a:spcPts val="0"/>
              </a:spcBef>
              <a:spcAft>
                <a:spcPts val="0"/>
              </a:spcAft>
              <a:buSzPts val="2400"/>
              <a:buAutoNum type="alphaLcPeriod"/>
            </a:pPr>
            <a:r>
              <a:rPr lang="en" sz="2400" dirty="0"/>
              <a:t>Counting nodes</a:t>
            </a:r>
            <a:endParaRPr sz="2400" dirty="0"/>
          </a:p>
          <a:p>
            <a:pPr marL="914400" lvl="1" indent="-381000" algn="l" rtl="0">
              <a:spcBef>
                <a:spcPts val="0"/>
              </a:spcBef>
              <a:spcAft>
                <a:spcPts val="0"/>
              </a:spcAft>
              <a:buSzPts val="2400"/>
              <a:buAutoNum type="alphaLcPeriod"/>
            </a:pPr>
            <a:r>
              <a:rPr lang="en" sz="2400" dirty="0"/>
              <a:t>Perceived notions of relationship</a:t>
            </a:r>
            <a:endParaRPr sz="2400" dirty="0"/>
          </a:p>
          <a:p>
            <a:pPr marL="457200" lvl="0" indent="-381000" algn="l" rtl="0">
              <a:spcBef>
                <a:spcPts val="0"/>
              </a:spcBef>
              <a:spcAft>
                <a:spcPts val="0"/>
              </a:spcAft>
              <a:buSzPts val="2400"/>
              <a:buAutoNum type="arabicPeriod"/>
            </a:pPr>
            <a:r>
              <a:rPr lang="en" sz="2400" dirty="0"/>
              <a:t>Avoid them by</a:t>
            </a:r>
            <a:endParaRPr sz="2400" dirty="0"/>
          </a:p>
          <a:p>
            <a:pPr marL="914400" lvl="1" indent="-381000" algn="l" rtl="0">
              <a:spcBef>
                <a:spcPts val="0"/>
              </a:spcBef>
              <a:spcAft>
                <a:spcPts val="0"/>
              </a:spcAft>
              <a:buSzPts val="2400"/>
              <a:buAutoNum type="alphaLcPeriod"/>
            </a:pPr>
            <a:r>
              <a:rPr lang="en" sz="2400" dirty="0"/>
              <a:t>Sign-post method</a:t>
            </a:r>
            <a:endParaRPr sz="2400" dirty="0"/>
          </a:p>
          <a:p>
            <a:pPr marL="914400" lvl="1" indent="-381000" algn="l" rtl="0">
              <a:spcBef>
                <a:spcPts val="0"/>
              </a:spcBef>
              <a:spcAft>
                <a:spcPts val="0"/>
              </a:spcAft>
              <a:buSzPts val="2400"/>
              <a:buAutoNum type="alphaLcPeriod"/>
            </a:pPr>
            <a:r>
              <a:rPr lang="en" sz="2400" dirty="0"/>
              <a:t>Grouping method</a:t>
            </a:r>
            <a:endParaRPr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idx="4294967295"/>
          </p:nvPr>
        </p:nvSpPr>
        <p:spPr>
          <a:xfrm>
            <a:off x="1466850" y="323850"/>
            <a:ext cx="4933950" cy="742950"/>
          </a:xfrm>
          <a:ln/>
        </p:spPr>
        <p:txBody>
          <a:bodyPr/>
          <a:lstStyle/>
          <a:p>
            <a:pPr>
              <a:buClrTx/>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GB" dirty="0"/>
              <a:t>Timed phylogenies</a:t>
            </a:r>
          </a:p>
        </p:txBody>
      </p:sp>
      <p:sp>
        <p:nvSpPr>
          <p:cNvPr id="2" name="TextBox 1"/>
          <p:cNvSpPr txBox="1"/>
          <p:nvPr/>
        </p:nvSpPr>
        <p:spPr>
          <a:xfrm>
            <a:off x="1466850" y="850726"/>
            <a:ext cx="6059466" cy="900246"/>
          </a:xfrm>
          <a:prstGeom prst="rect">
            <a:avLst/>
          </a:prstGeom>
          <a:noFill/>
        </p:spPr>
        <p:txBody>
          <a:bodyPr wrap="square" rtlCol="0">
            <a:spAutoFit/>
          </a:bodyPr>
          <a:lstStyle/>
          <a:p>
            <a:r>
              <a:rPr lang="en-US" sz="1050" dirty="0"/>
              <a:t>BEAST is a commonly used tool for putting dates on phylogenies. However, it assumes that there is a molecular clock. Tempest, from Andy </a:t>
            </a:r>
            <a:r>
              <a:rPr lang="en-US" sz="1050" dirty="0" err="1"/>
              <a:t>Rambaut</a:t>
            </a:r>
            <a:r>
              <a:rPr lang="en-US" sz="1050" dirty="0"/>
              <a:t> can show you whether there is clock like evolution.</a:t>
            </a:r>
          </a:p>
          <a:p>
            <a:endParaRPr lang="en-US" sz="1050" dirty="0"/>
          </a:p>
          <a:p>
            <a:r>
              <a:rPr lang="en-US" sz="1050" dirty="0"/>
              <a:t>Tip date randomization is another method to identify clock-like evolution.</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3080" y="1967047"/>
            <a:ext cx="5495677" cy="2852342"/>
          </a:xfrm>
          <a:prstGeom prst="rect">
            <a:avLst/>
          </a:prstGeom>
        </p:spPr>
      </p:pic>
      <p:sp>
        <p:nvSpPr>
          <p:cNvPr id="4" name="TextBox 3"/>
          <p:cNvSpPr txBox="1"/>
          <p:nvPr/>
        </p:nvSpPr>
        <p:spPr>
          <a:xfrm>
            <a:off x="1466850" y="4819389"/>
            <a:ext cx="2097049" cy="253916"/>
          </a:xfrm>
          <a:prstGeom prst="rect">
            <a:avLst/>
          </a:prstGeom>
          <a:noFill/>
        </p:spPr>
        <p:txBody>
          <a:bodyPr wrap="none" rtlCol="0">
            <a:spAutoFit/>
          </a:bodyPr>
          <a:lstStyle/>
          <a:p>
            <a:r>
              <a:rPr lang="en-US" sz="1050" dirty="0"/>
              <a:t>EBOV evolution - Eddie Holmes</a:t>
            </a:r>
          </a:p>
        </p:txBody>
      </p:sp>
    </p:spTree>
    <p:extLst>
      <p:ext uri="{BB962C8B-B14F-4D97-AF65-F5344CB8AC3E}">
        <p14:creationId xmlns:p14="http://schemas.microsoft.com/office/powerpoint/2010/main" val="3666874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5" descr="phylo_ancestry.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7" name="Google Shape;227;p35"/>
          <p:cNvSpPr/>
          <p:nvPr/>
        </p:nvSpPr>
        <p:spPr>
          <a:xfrm>
            <a:off x="1724002" y="200292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3785638" y="2625521"/>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5871408" y="359068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6922056" y="1325273"/>
            <a:ext cx="242100" cy="242100"/>
          </a:xfrm>
          <a:prstGeom prst="flowChartConnector">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txBox="1"/>
          <p:nvPr/>
        </p:nvSpPr>
        <p:spPr>
          <a:xfrm>
            <a:off x="337450" y="0"/>
            <a:ext cx="47544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Which split happened first?</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000"/>
                                        <p:tgtEl>
                                          <p:spTgt spid="228"/>
                                        </p:tgtEl>
                                      </p:cBhvr>
                                    </p:animEffect>
                                  </p:childTnLst>
                                </p:cTn>
                              </p:par>
                              <p:par>
                                <p:cTn id="8" presetID="10" presetClass="entr" presetSubtype="0" fill="hold"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fade">
                                      <p:cBhvr>
                                        <p:cTn id="10" dur="1000"/>
                                        <p:tgtEl>
                                          <p:spTgt spid="2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228"/>
                                        </p:tgtEl>
                                      </p:cBhvr>
                                    </p:animEffect>
                                    <p:set>
                                      <p:cBhvr>
                                        <p:cTn id="15" dur="1" fill="hold">
                                          <p:stCondLst>
                                            <p:cond delay="1000"/>
                                          </p:stCondLst>
                                        </p:cTn>
                                        <p:tgtEl>
                                          <p:spTgt spid="2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6" descr="phylo_dated_phylo.png"/>
          <p:cNvPicPr preferRelativeResize="0"/>
          <p:nvPr/>
        </p:nvPicPr>
        <p:blipFill>
          <a:blip r:embed="rId3">
            <a:alphaModFix/>
          </a:blip>
          <a:stretch>
            <a:fillRect/>
          </a:stretch>
        </p:blipFill>
        <p:spPr>
          <a:xfrm>
            <a:off x="152400" y="152400"/>
            <a:ext cx="8873059" cy="4991101"/>
          </a:xfrm>
          <a:prstGeom prst="rect">
            <a:avLst/>
          </a:prstGeom>
          <a:noFill/>
          <a:ln>
            <a:noFill/>
          </a:ln>
        </p:spPr>
      </p:pic>
      <p:sp>
        <p:nvSpPr>
          <p:cNvPr id="237" name="Google Shape;237;p36"/>
          <p:cNvSpPr/>
          <p:nvPr/>
        </p:nvSpPr>
        <p:spPr>
          <a:xfrm>
            <a:off x="1004746" y="2079125"/>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p:nvPr/>
        </p:nvSpPr>
        <p:spPr>
          <a:xfrm>
            <a:off x="4882738" y="3637119"/>
            <a:ext cx="242100" cy="2421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a:off x="3032365" y="1425023"/>
            <a:ext cx="242100" cy="242100"/>
          </a:xfrm>
          <a:prstGeom prst="flowChartConnector">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Beyond topologies --- what are the branch lengths all about?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4"/>
          <p:cNvPicPr preferRelativeResize="0"/>
          <p:nvPr/>
        </p:nvPicPr>
        <p:blipFill>
          <a:blip r:embed="rId3">
            <a:alphaModFix/>
          </a:blip>
          <a:stretch>
            <a:fillRect/>
          </a:stretch>
        </p:blipFill>
        <p:spPr>
          <a:xfrm>
            <a:off x="0" y="0"/>
            <a:ext cx="9143981" cy="5143500"/>
          </a:xfrm>
          <a:prstGeom prst="rect">
            <a:avLst/>
          </a:prstGeom>
          <a:noFill/>
          <a:ln>
            <a:noFill/>
          </a:ln>
        </p:spPr>
      </p:pic>
      <p:sp>
        <p:nvSpPr>
          <p:cNvPr id="349" name="Google Shape;349;p54"/>
          <p:cNvSpPr txBox="1"/>
          <p:nvPr/>
        </p:nvSpPr>
        <p:spPr>
          <a:xfrm>
            <a:off x="117350" y="3988700"/>
            <a:ext cx="21372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Cladogram</a:t>
            </a:r>
            <a:endParaRPr sz="2400"/>
          </a:p>
        </p:txBody>
      </p:sp>
      <p:sp>
        <p:nvSpPr>
          <p:cNvPr id="350" name="Google Shape;350;p54"/>
          <p:cNvSpPr txBox="1"/>
          <p:nvPr/>
        </p:nvSpPr>
        <p:spPr>
          <a:xfrm>
            <a:off x="4498175" y="3988700"/>
            <a:ext cx="21372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Phylogram</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12393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93" name="Google Shape;93;p19"/>
          <p:cNvSpPr txBox="1">
            <a:spLocks noGrp="1"/>
          </p:cNvSpPr>
          <p:nvPr>
            <p:ph type="body" idx="1"/>
          </p:nvPr>
        </p:nvSpPr>
        <p:spPr>
          <a:xfrm>
            <a:off x="311700" y="754606"/>
            <a:ext cx="8520600" cy="4096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dirty="0"/>
              <a:t>What are trees?</a:t>
            </a:r>
          </a:p>
          <a:p>
            <a:pPr marL="457200" lvl="0" indent="-381000" algn="l" rtl="0">
              <a:spcBef>
                <a:spcPts val="0"/>
              </a:spcBef>
              <a:spcAft>
                <a:spcPts val="0"/>
              </a:spcAft>
              <a:buSzPts val="2400"/>
              <a:buAutoNum type="arabicPeriod"/>
            </a:pPr>
            <a:r>
              <a:rPr lang="en" sz="2400" dirty="0"/>
              <a:t>How do we make a tree?</a:t>
            </a:r>
          </a:p>
          <a:p>
            <a:pPr marL="457200" lvl="0" indent="-381000" algn="l" rtl="0">
              <a:spcBef>
                <a:spcPts val="0"/>
              </a:spcBef>
              <a:spcAft>
                <a:spcPts val="0"/>
              </a:spcAft>
              <a:buSzPts val="2400"/>
              <a:buAutoNum type="arabicPeriod"/>
            </a:pPr>
            <a:r>
              <a:rPr lang="en" sz="2400" dirty="0"/>
              <a:t>Topologies</a:t>
            </a:r>
          </a:p>
          <a:p>
            <a:pPr indent="-381000">
              <a:buSzPts val="2400"/>
              <a:buFont typeface="Arial"/>
              <a:buAutoNum type="arabicPeriod"/>
            </a:pPr>
            <a:r>
              <a:rPr lang="en" sz="2400" dirty="0"/>
              <a:t>Pairwise SNP distances</a:t>
            </a:r>
          </a:p>
          <a:p>
            <a:pPr indent="-381000">
              <a:buSzPts val="2400"/>
              <a:buFont typeface="Arial"/>
              <a:buAutoNum type="arabicPeriod"/>
            </a:pPr>
            <a:r>
              <a:rPr lang="en" sz="2400" dirty="0"/>
              <a:t>Bootstraps</a:t>
            </a:r>
          </a:p>
          <a:p>
            <a:pPr marL="457200" lvl="0" indent="-381000" algn="l" rtl="0">
              <a:spcBef>
                <a:spcPts val="0"/>
              </a:spcBef>
              <a:spcAft>
                <a:spcPts val="0"/>
              </a:spcAft>
              <a:buSzPts val="2400"/>
              <a:buAutoNum type="arabicPeriod"/>
            </a:pPr>
            <a:r>
              <a:rPr lang="en" sz="2400" dirty="0"/>
              <a:t>The End</a:t>
            </a:r>
          </a:p>
          <a:p>
            <a:pPr marL="457200" lvl="0" indent="-381000" algn="l" rtl="0">
              <a:spcBef>
                <a:spcPts val="0"/>
              </a:spcBef>
              <a:spcAft>
                <a:spcPts val="0"/>
              </a:spcAft>
              <a:buSzPts val="2400"/>
              <a:buAutoNum type="arabicPeriod"/>
            </a:pPr>
            <a:r>
              <a:rPr lang="en" dirty="0"/>
              <a:t>Timed phylogenies</a:t>
            </a:r>
            <a:endParaRPr dirty="0"/>
          </a:p>
          <a:p>
            <a:pPr marL="457200" lvl="0" indent="-381000" algn="l" rtl="0">
              <a:spcBef>
                <a:spcPts val="0"/>
              </a:spcBef>
              <a:spcAft>
                <a:spcPts val="0"/>
              </a:spcAft>
              <a:buSzPts val="2400"/>
              <a:buAutoNum type="arabicPeriod"/>
            </a:pPr>
            <a:r>
              <a:rPr lang="en" dirty="0"/>
              <a:t>Branch lengths</a:t>
            </a:r>
            <a:endParaRPr dirty="0"/>
          </a:p>
          <a:p>
            <a:pPr marL="457200" lvl="0" indent="-381000" algn="l" rtl="0">
              <a:spcBef>
                <a:spcPts val="0"/>
              </a:spcBef>
              <a:spcAft>
                <a:spcPts val="0"/>
              </a:spcAft>
              <a:buSzPts val="2400"/>
              <a:buAutoNum type="arabicPeriod"/>
            </a:pPr>
            <a:r>
              <a:rPr lang="en" dirty="0"/>
              <a:t>Models of sequence evolution and DNA substitutions</a:t>
            </a:r>
          </a:p>
          <a:p>
            <a:pPr marL="457200" lvl="0" indent="-381000" algn="l" rtl="0">
              <a:spcBef>
                <a:spcPts val="0"/>
              </a:spcBef>
              <a:spcAft>
                <a:spcPts val="0"/>
              </a:spcAft>
              <a:buSzPts val="2400"/>
              <a:buAutoNum type="arabicPeriod"/>
            </a:pPr>
            <a:r>
              <a:rPr lang="en" dirty="0"/>
              <a:t>Recombination</a:t>
            </a:r>
          </a:p>
          <a:p>
            <a:pPr indent="-381000">
              <a:buSzPts val="2400"/>
              <a:buFont typeface="Arial"/>
              <a:buAutoNum type="arabicPeriod"/>
            </a:pPr>
            <a:r>
              <a:rPr lang="en" dirty="0"/>
              <a:t>Why would we use phylogenies in epidemiology?</a:t>
            </a:r>
          </a:p>
          <a:p>
            <a:pPr marL="457200" lvl="0" indent="-381000" algn="l" rtl="0">
              <a:spcBef>
                <a:spcPts val="0"/>
              </a:spcBef>
              <a:spcAft>
                <a:spcPts val="0"/>
              </a:spcAft>
              <a:buSzPts val="2400"/>
              <a:buAutoNum type="arabicPeriod"/>
            </a:pP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52400" y="152400"/>
            <a:ext cx="8602133" cy="4838700"/>
          </a:xfrm>
          <a:prstGeom prst="rect">
            <a:avLst/>
          </a:prstGeom>
          <a:noFill/>
          <a:ln>
            <a:noFill/>
          </a:ln>
        </p:spPr>
      </p:pic>
      <p:cxnSp>
        <p:nvCxnSpPr>
          <p:cNvPr id="356" name="Google Shape;356;p55"/>
          <p:cNvCxnSpPr/>
          <p:nvPr/>
        </p:nvCxnSpPr>
        <p:spPr>
          <a:xfrm>
            <a:off x="3198363" y="1218387"/>
            <a:ext cx="1016700" cy="0"/>
          </a:xfrm>
          <a:prstGeom prst="straightConnector1">
            <a:avLst/>
          </a:prstGeom>
          <a:noFill/>
          <a:ln w="76200" cap="flat" cmpd="sng">
            <a:solidFill>
              <a:srgbClr val="7570B3"/>
            </a:solidFill>
            <a:prstDash val="solid"/>
            <a:round/>
            <a:headEnd type="none" w="med" len="med"/>
            <a:tailEnd type="none" w="med" len="med"/>
          </a:ln>
        </p:spPr>
      </p:cxnSp>
      <p:cxnSp>
        <p:nvCxnSpPr>
          <p:cNvPr id="357" name="Google Shape;357;p55"/>
          <p:cNvCxnSpPr/>
          <p:nvPr/>
        </p:nvCxnSpPr>
        <p:spPr>
          <a:xfrm>
            <a:off x="3198363" y="1773875"/>
            <a:ext cx="1384500" cy="0"/>
          </a:xfrm>
          <a:prstGeom prst="straightConnector1">
            <a:avLst/>
          </a:prstGeom>
          <a:noFill/>
          <a:ln w="76200" cap="flat" cmpd="sng">
            <a:solidFill>
              <a:srgbClr val="1B9E77"/>
            </a:solidFill>
            <a:prstDash val="solid"/>
            <a:round/>
            <a:headEnd type="none" w="med" len="med"/>
            <a:tailEnd type="none" w="med" len="med"/>
          </a:ln>
        </p:spPr>
      </p:cxnSp>
      <p:sp>
        <p:nvSpPr>
          <p:cNvPr id="358" name="Google Shape;358;p55"/>
          <p:cNvSpPr txBox="1"/>
          <p:nvPr/>
        </p:nvSpPr>
        <p:spPr>
          <a:xfrm>
            <a:off x="3172275" y="771500"/>
            <a:ext cx="10689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0.8e-0.4</a:t>
            </a:r>
            <a:endParaRPr sz="1800"/>
          </a:p>
        </p:txBody>
      </p:sp>
      <p:sp>
        <p:nvSpPr>
          <p:cNvPr id="359" name="Google Shape;359;p55"/>
          <p:cNvSpPr txBox="1"/>
          <p:nvPr/>
        </p:nvSpPr>
        <p:spPr>
          <a:xfrm>
            <a:off x="3237050" y="1773875"/>
            <a:ext cx="10689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1.2e-0.4</a:t>
            </a:r>
            <a:endParaRPr sz="1800"/>
          </a:p>
        </p:txBody>
      </p:sp>
      <p:cxnSp>
        <p:nvCxnSpPr>
          <p:cNvPr id="360" name="Google Shape;360;p55"/>
          <p:cNvCxnSpPr/>
          <p:nvPr/>
        </p:nvCxnSpPr>
        <p:spPr>
          <a:xfrm>
            <a:off x="4419763" y="547137"/>
            <a:ext cx="1016700" cy="0"/>
          </a:xfrm>
          <a:prstGeom prst="straightConnector1">
            <a:avLst/>
          </a:prstGeom>
          <a:noFill/>
          <a:ln w="76200" cap="flat" cmpd="sng">
            <a:solidFill>
              <a:srgbClr val="7570B3"/>
            </a:solidFill>
            <a:prstDash val="solid"/>
            <a:round/>
            <a:headEnd type="none" w="med" len="med"/>
            <a:tailEnd type="none" w="med" len="med"/>
          </a:ln>
        </p:spPr>
      </p:cxnSp>
      <p:cxnSp>
        <p:nvCxnSpPr>
          <p:cNvPr id="361" name="Google Shape;361;p55"/>
          <p:cNvCxnSpPr/>
          <p:nvPr/>
        </p:nvCxnSpPr>
        <p:spPr>
          <a:xfrm>
            <a:off x="5821763" y="547125"/>
            <a:ext cx="1384500" cy="0"/>
          </a:xfrm>
          <a:prstGeom prst="straightConnector1">
            <a:avLst/>
          </a:prstGeom>
          <a:noFill/>
          <a:ln w="76200" cap="flat" cmpd="sng">
            <a:solidFill>
              <a:srgbClr val="1B9E77"/>
            </a:solidFill>
            <a:prstDash val="solid"/>
            <a:round/>
            <a:headEnd type="none" w="med" len="med"/>
            <a:tailEnd type="none" w="med" len="med"/>
          </a:ln>
        </p:spPr>
      </p:cxnSp>
      <p:sp>
        <p:nvSpPr>
          <p:cNvPr id="362" name="Google Shape;362;p55"/>
          <p:cNvSpPr/>
          <p:nvPr/>
        </p:nvSpPr>
        <p:spPr>
          <a:xfrm>
            <a:off x="5436475" y="358725"/>
            <a:ext cx="376800" cy="376800"/>
          </a:xfrm>
          <a:prstGeom prst="mathPlus">
            <a:avLst>
              <a:gd name="adj1" fmla="val 2352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p:nvPr/>
        </p:nvSpPr>
        <p:spPr>
          <a:xfrm>
            <a:off x="7262387" y="424275"/>
            <a:ext cx="376800" cy="245700"/>
          </a:xfrm>
          <a:prstGeom prst="mathEqual">
            <a:avLst>
              <a:gd name="adj1" fmla="val 23520"/>
              <a:gd name="adj2" fmla="val 1176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5"/>
          <p:cNvSpPr txBox="1"/>
          <p:nvPr/>
        </p:nvSpPr>
        <p:spPr>
          <a:xfrm>
            <a:off x="7642701" y="314913"/>
            <a:ext cx="10689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2.0e-0.4</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7"/>
          <p:cNvSpPr txBox="1">
            <a:spLocks noGrp="1"/>
          </p:cNvSpPr>
          <p:nvPr>
            <p:ph type="title"/>
          </p:nvPr>
        </p:nvSpPr>
        <p:spPr>
          <a:xfrm>
            <a:off x="628650" y="273844"/>
            <a:ext cx="7886700" cy="9942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
              <a:t>Branch lengths</a:t>
            </a:r>
            <a:endParaRPr/>
          </a:p>
        </p:txBody>
      </p:sp>
      <p:sp>
        <p:nvSpPr>
          <p:cNvPr id="380" name="Google Shape;380;p57"/>
          <p:cNvSpPr txBox="1">
            <a:spLocks noGrp="1"/>
          </p:cNvSpPr>
          <p:nvPr>
            <p:ph type="body" idx="1"/>
          </p:nvPr>
        </p:nvSpPr>
        <p:spPr>
          <a:xfrm>
            <a:off x="628650" y="1369219"/>
            <a:ext cx="7886700" cy="3263400"/>
          </a:xfrm>
          <a:prstGeom prst="rect">
            <a:avLst/>
          </a:prstGeom>
        </p:spPr>
        <p:txBody>
          <a:bodyPr spcFirstLastPara="1" wrap="square" lIns="68575" tIns="68575" rIns="68575" bIns="68575" anchor="t" anchorCtr="0">
            <a:noAutofit/>
          </a:bodyPr>
          <a:lstStyle/>
          <a:p>
            <a:pPr marL="457200" lvl="0" indent="-361950" algn="l" rtl="0">
              <a:spcBef>
                <a:spcPts val="800"/>
              </a:spcBef>
              <a:spcAft>
                <a:spcPts val="0"/>
              </a:spcAft>
              <a:buSzPts val="2100"/>
              <a:buAutoNum type="arabicPeriod"/>
            </a:pPr>
            <a:r>
              <a:rPr lang="en" dirty="0"/>
              <a:t>Depend on the evolutionary model</a:t>
            </a:r>
            <a:endParaRPr dirty="0"/>
          </a:p>
          <a:p>
            <a:pPr marL="457200" lvl="0" indent="-361950" algn="l" rtl="0">
              <a:spcBef>
                <a:spcPts val="0"/>
              </a:spcBef>
              <a:spcAft>
                <a:spcPts val="0"/>
              </a:spcAft>
              <a:buSzPts val="2100"/>
              <a:buAutoNum type="arabicPeriod"/>
            </a:pPr>
            <a:r>
              <a:rPr lang="en" dirty="0"/>
              <a:t>Gives the measure of the amount of evolution that has happened at a branch</a:t>
            </a:r>
            <a:endParaRPr dirty="0"/>
          </a:p>
          <a:p>
            <a:pPr marL="457200" lvl="0" indent="-361950" algn="l" rtl="0">
              <a:spcBef>
                <a:spcPts val="0"/>
              </a:spcBef>
              <a:spcAft>
                <a:spcPts val="0"/>
              </a:spcAft>
              <a:buSzPts val="2100"/>
              <a:buAutoNum type="arabicPeriod"/>
            </a:pPr>
            <a:r>
              <a:rPr lang="en" dirty="0"/>
              <a:t>In the case of maximum likelihood trees, they represent the expected (or average) number of substitutions along the branch</a:t>
            </a:r>
            <a:endParaRPr dirty="0"/>
          </a:p>
          <a:p>
            <a:pPr marL="457200" lvl="0" indent="-361950" algn="l" rtl="0">
              <a:spcBef>
                <a:spcPts val="0"/>
              </a:spcBef>
              <a:spcAft>
                <a:spcPts val="0"/>
              </a:spcAft>
              <a:buSzPts val="2100"/>
              <a:buAutoNum type="arabicPeriod"/>
            </a:pPr>
            <a:r>
              <a:rPr lang="en" dirty="0"/>
              <a:t>We sum branch lengths to measure the distance between pairs of nodes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F6E4-6762-5747-B2D2-528E34CCA56C}"/>
              </a:ext>
            </a:extLst>
          </p:cNvPr>
          <p:cNvSpPr>
            <a:spLocks noGrp="1"/>
          </p:cNvSpPr>
          <p:nvPr>
            <p:ph type="title"/>
          </p:nvPr>
        </p:nvSpPr>
        <p:spPr/>
        <p:txBody>
          <a:bodyPr/>
          <a:lstStyle/>
          <a:p>
            <a:r>
              <a:rPr lang="en-GB" dirty="0"/>
              <a:t>Naive branch length to SNP calculation</a:t>
            </a:r>
          </a:p>
        </p:txBody>
      </p:sp>
      <p:sp>
        <p:nvSpPr>
          <p:cNvPr id="4" name="TextBox 3">
            <a:extLst>
              <a:ext uri="{FF2B5EF4-FFF2-40B4-BE49-F238E27FC236}">
                <a16:creationId xmlns:a16="http://schemas.microsoft.com/office/drawing/2014/main" id="{2BB14EF3-B291-1E46-8971-EB2527411E20}"/>
              </a:ext>
            </a:extLst>
          </p:cNvPr>
          <p:cNvSpPr txBox="1"/>
          <p:nvPr/>
        </p:nvSpPr>
        <p:spPr>
          <a:xfrm>
            <a:off x="613929" y="1382597"/>
            <a:ext cx="5043368" cy="2239844"/>
          </a:xfrm>
          <a:prstGeom prst="rect">
            <a:avLst/>
          </a:prstGeom>
          <a:noFill/>
        </p:spPr>
        <p:txBody>
          <a:bodyPr wrap="none" rtlCol="0">
            <a:spAutoFit/>
          </a:bodyPr>
          <a:lstStyle/>
          <a:p>
            <a:pPr>
              <a:lnSpc>
                <a:spcPct val="150000"/>
              </a:lnSpc>
            </a:pPr>
            <a:r>
              <a:rPr lang="en-GB" sz="2400" dirty="0"/>
              <a:t>Need:</a:t>
            </a:r>
          </a:p>
          <a:p>
            <a:pPr marL="285750" indent="-285750">
              <a:lnSpc>
                <a:spcPct val="150000"/>
              </a:lnSpc>
              <a:buFont typeface="Arial" panose="020B0604020202020204" pitchFamily="34" charset="0"/>
              <a:buChar char="•"/>
            </a:pPr>
            <a:r>
              <a:rPr lang="en-GB" sz="2400" dirty="0"/>
              <a:t>Scale bar</a:t>
            </a:r>
          </a:p>
          <a:p>
            <a:pPr marL="285750" indent="-285750">
              <a:lnSpc>
                <a:spcPct val="150000"/>
              </a:lnSpc>
              <a:buFont typeface="Arial" panose="020B0604020202020204" pitchFamily="34" charset="0"/>
              <a:buChar char="•"/>
            </a:pPr>
            <a:r>
              <a:rPr lang="en-GB" sz="2400" dirty="0"/>
              <a:t>Number of SNPs in the alignment</a:t>
            </a:r>
          </a:p>
          <a:p>
            <a:pPr marL="285750" indent="-285750">
              <a:lnSpc>
                <a:spcPct val="150000"/>
              </a:lnSpc>
              <a:buFont typeface="Arial" panose="020B0604020202020204" pitchFamily="34" charset="0"/>
              <a:buChar char="•"/>
            </a:pPr>
            <a:r>
              <a:rPr lang="en-GB" sz="2400" dirty="0"/>
              <a:t>Total length of tree</a:t>
            </a:r>
          </a:p>
        </p:txBody>
      </p:sp>
      <p:sp>
        <p:nvSpPr>
          <p:cNvPr id="5" name="TextBox 4">
            <a:extLst>
              <a:ext uri="{FF2B5EF4-FFF2-40B4-BE49-F238E27FC236}">
                <a16:creationId xmlns:a16="http://schemas.microsoft.com/office/drawing/2014/main" id="{40F1E3B5-7C25-B948-9162-DE2D7223FAFA}"/>
              </a:ext>
            </a:extLst>
          </p:cNvPr>
          <p:cNvSpPr txBox="1"/>
          <p:nvPr/>
        </p:nvSpPr>
        <p:spPr>
          <a:xfrm>
            <a:off x="425303" y="3987313"/>
            <a:ext cx="7974335" cy="830997"/>
          </a:xfrm>
          <a:prstGeom prst="rect">
            <a:avLst/>
          </a:prstGeom>
          <a:noFill/>
        </p:spPr>
        <p:txBody>
          <a:bodyPr wrap="square" rtlCol="0">
            <a:spAutoFit/>
          </a:bodyPr>
          <a:lstStyle/>
          <a:p>
            <a:r>
              <a:rPr lang="en-GB" sz="2400" dirty="0"/>
              <a:t>Number of SNPs = (Distance on tree / total length of tree) * Number of SNPs in the alignment</a:t>
            </a:r>
          </a:p>
        </p:txBody>
      </p:sp>
    </p:spTree>
    <p:extLst>
      <p:ext uri="{BB962C8B-B14F-4D97-AF65-F5344CB8AC3E}">
        <p14:creationId xmlns:p14="http://schemas.microsoft.com/office/powerpoint/2010/main" val="161047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Pairwise distances</a:t>
            </a:r>
            <a:endParaRPr/>
          </a:p>
        </p:txBody>
      </p:sp>
      <p:sp>
        <p:nvSpPr>
          <p:cNvPr id="391" name="Google Shape;391;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 sz="3000"/>
              <a:t>Count of differences (i.e., pairwise SNPs)</a:t>
            </a:r>
            <a:endParaRPr sz="3000"/>
          </a:p>
          <a:p>
            <a:pPr marL="457200" lvl="0" indent="-419100" algn="l" rtl="0">
              <a:spcBef>
                <a:spcPts val="0"/>
              </a:spcBef>
              <a:spcAft>
                <a:spcPts val="0"/>
              </a:spcAft>
              <a:buSzPts val="3000"/>
              <a:buAutoNum type="arabicPeriod"/>
            </a:pPr>
            <a:r>
              <a:rPr lang="en" sz="3000"/>
              <a:t>Estimate of the number of substitution events</a:t>
            </a:r>
            <a:endParaRPr sz="3000"/>
          </a:p>
          <a:p>
            <a:pPr marL="914400" lvl="1" indent="-419100" algn="l" rtl="0">
              <a:spcBef>
                <a:spcPts val="0"/>
              </a:spcBef>
              <a:spcAft>
                <a:spcPts val="0"/>
              </a:spcAft>
              <a:buSzPts val="3000"/>
              <a:buAutoNum type="alphaLcPeriod"/>
            </a:pPr>
            <a:r>
              <a:rPr lang="en" sz="3000"/>
              <a:t>Parsimony </a:t>
            </a:r>
            <a:endParaRPr sz="3000"/>
          </a:p>
          <a:p>
            <a:pPr marL="914400" lvl="1" indent="-419100" algn="l" rtl="0">
              <a:spcBef>
                <a:spcPts val="0"/>
              </a:spcBef>
              <a:spcAft>
                <a:spcPts val="0"/>
              </a:spcAft>
              <a:buSzPts val="3000"/>
              <a:buAutoNum type="alphaLcPeriod"/>
            </a:pPr>
            <a:r>
              <a:rPr lang="en" sz="3000"/>
              <a:t>Maximum likelihood/Bayesian model</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60" descr="comp_snp_evol.png"/>
          <p:cNvPicPr preferRelativeResize="0"/>
          <p:nvPr/>
        </p:nvPicPr>
        <p:blipFill>
          <a:blip r:embed="rId3">
            <a:alphaModFix/>
          </a:blip>
          <a:stretch>
            <a:fillRect/>
          </a:stretch>
        </p:blipFill>
        <p:spPr>
          <a:xfrm>
            <a:off x="152400" y="152400"/>
            <a:ext cx="8602128" cy="4838697"/>
          </a:xfrm>
          <a:prstGeom prst="rect">
            <a:avLst/>
          </a:prstGeom>
          <a:noFill/>
          <a:ln>
            <a:noFill/>
          </a:ln>
        </p:spPr>
      </p:pic>
      <p:sp>
        <p:nvSpPr>
          <p:cNvPr id="2" name="TextBox 1">
            <a:extLst>
              <a:ext uri="{FF2B5EF4-FFF2-40B4-BE49-F238E27FC236}">
                <a16:creationId xmlns:a16="http://schemas.microsoft.com/office/drawing/2014/main" id="{39FDC4E3-AC55-764A-98FC-5A523CD7AA16}"/>
              </a:ext>
            </a:extLst>
          </p:cNvPr>
          <p:cNvSpPr txBox="1"/>
          <p:nvPr/>
        </p:nvSpPr>
        <p:spPr>
          <a:xfrm>
            <a:off x="4572000" y="216384"/>
            <a:ext cx="1208985" cy="307777"/>
          </a:xfrm>
          <a:prstGeom prst="rect">
            <a:avLst/>
          </a:prstGeom>
          <a:noFill/>
        </p:spPr>
        <p:txBody>
          <a:bodyPr wrap="none" rtlCol="0">
            <a:spAutoFit/>
          </a:bodyPr>
          <a:lstStyle/>
          <a:p>
            <a:r>
              <a:rPr lang="en-GB" dirty="0"/>
              <a:t>Not real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happening?</a:t>
            </a:r>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AutoNum type="arabicPeriod"/>
            </a:pPr>
            <a:r>
              <a:rPr lang="en" sz="2400"/>
              <a:t>Sequences are </a:t>
            </a:r>
            <a:r>
              <a:rPr lang="en" sz="2400" b="1">
                <a:solidFill>
                  <a:srgbClr val="FF0000"/>
                </a:solidFill>
              </a:rPr>
              <a:t>FINITE</a:t>
            </a:r>
            <a:endParaRPr sz="2400" b="1">
              <a:solidFill>
                <a:srgbClr val="FF0000"/>
              </a:solidFill>
            </a:endParaRPr>
          </a:p>
          <a:p>
            <a:pPr marL="457200" lvl="0" indent="-381000" algn="l" rtl="0">
              <a:lnSpc>
                <a:spcPct val="150000"/>
              </a:lnSpc>
              <a:spcBef>
                <a:spcPts val="0"/>
              </a:spcBef>
              <a:spcAft>
                <a:spcPts val="0"/>
              </a:spcAft>
              <a:buSzPts val="2400"/>
              <a:buAutoNum type="arabicPeriod"/>
            </a:pPr>
            <a:r>
              <a:rPr lang="en" sz="2400"/>
              <a:t>Leads to </a:t>
            </a:r>
            <a:r>
              <a:rPr lang="en" sz="2400" b="1">
                <a:solidFill>
                  <a:srgbClr val="FF0000"/>
                </a:solidFill>
              </a:rPr>
              <a:t>MUTATION SATURATION</a:t>
            </a:r>
            <a:endParaRPr sz="2400" b="1">
              <a:solidFill>
                <a:srgbClr val="FF0000"/>
              </a:solidFill>
            </a:endParaRPr>
          </a:p>
          <a:p>
            <a:pPr marL="457200" lvl="0" indent="-381000" algn="l" rtl="0">
              <a:lnSpc>
                <a:spcPct val="150000"/>
              </a:lnSpc>
              <a:spcBef>
                <a:spcPts val="0"/>
              </a:spcBef>
              <a:spcAft>
                <a:spcPts val="0"/>
              </a:spcAft>
              <a:buSzPts val="2400"/>
              <a:buAutoNum type="arabicPeriod"/>
            </a:pPr>
            <a:r>
              <a:rPr lang="en" sz="2400"/>
              <a:t>This means </a:t>
            </a:r>
            <a:r>
              <a:rPr lang="en" sz="2400" b="1">
                <a:solidFill>
                  <a:srgbClr val="FF0000"/>
                </a:solidFill>
              </a:rPr>
              <a:t>MULTIPLE HITS</a:t>
            </a:r>
            <a:r>
              <a:rPr lang="en" sz="2400"/>
              <a:t> at a site</a:t>
            </a:r>
            <a:endParaRPr sz="2400"/>
          </a:p>
          <a:p>
            <a:pPr marL="457200" lvl="0" indent="-381000" algn="l" rtl="0">
              <a:lnSpc>
                <a:spcPct val="150000"/>
              </a:lnSpc>
              <a:spcBef>
                <a:spcPts val="0"/>
              </a:spcBef>
              <a:spcAft>
                <a:spcPts val="0"/>
              </a:spcAft>
              <a:buSzPts val="2400"/>
              <a:buAutoNum type="arabicPeriod"/>
            </a:pPr>
            <a:r>
              <a:rPr lang="en" sz="2400"/>
              <a:t>This means that </a:t>
            </a:r>
            <a:r>
              <a:rPr lang="en" sz="2400" b="1">
                <a:solidFill>
                  <a:srgbClr val="FF0000"/>
                </a:solidFill>
              </a:rPr>
              <a:t>OBSERVED PAIRWISE DIFFERENCES</a:t>
            </a:r>
            <a:r>
              <a:rPr lang="en" sz="2400"/>
              <a:t> are likely an </a:t>
            </a:r>
            <a:r>
              <a:rPr lang="en" sz="2400" b="1">
                <a:solidFill>
                  <a:srgbClr val="FF0000"/>
                </a:solidFill>
              </a:rPr>
              <a:t>UNDERESTIMATE</a:t>
            </a:r>
            <a:r>
              <a:rPr lang="en" sz="2400"/>
              <a:t> of the total divergence</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of evolution</a:t>
            </a:r>
            <a:endParaRPr/>
          </a:p>
        </p:txBody>
      </p:sp>
      <p:sp>
        <p:nvSpPr>
          <p:cNvPr id="414" name="Google Shape;41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Parsimony</a:t>
            </a:r>
            <a:endParaRPr sz="2400"/>
          </a:p>
          <a:p>
            <a:pPr marL="914400" lvl="1" indent="-381000" algn="l" rtl="0">
              <a:spcBef>
                <a:spcPts val="0"/>
              </a:spcBef>
              <a:spcAft>
                <a:spcPts val="0"/>
              </a:spcAft>
              <a:buSzPts val="2400"/>
              <a:buChar char="○"/>
            </a:pPr>
            <a:r>
              <a:rPr lang="en" sz="2400" b="1"/>
              <a:t>Goal:</a:t>
            </a:r>
            <a:r>
              <a:rPr lang="en" sz="2400"/>
              <a:t> minimise the number of steps</a:t>
            </a:r>
            <a:endParaRPr sz="2400"/>
          </a:p>
          <a:p>
            <a:pPr marL="457200" lvl="0" indent="-381000" algn="l" rtl="0">
              <a:spcBef>
                <a:spcPts val="0"/>
              </a:spcBef>
              <a:spcAft>
                <a:spcPts val="0"/>
              </a:spcAft>
              <a:buSzPts val="2400"/>
              <a:buChar char="●"/>
            </a:pPr>
            <a:r>
              <a:rPr lang="en" sz="2400"/>
              <a:t>DNA or Amino acid substitution models</a:t>
            </a:r>
            <a:endParaRPr sz="2400"/>
          </a:p>
          <a:p>
            <a:pPr marL="914400" lvl="1" indent="-381000" algn="l" rtl="0">
              <a:spcBef>
                <a:spcPts val="0"/>
              </a:spcBef>
              <a:spcAft>
                <a:spcPts val="0"/>
              </a:spcAft>
              <a:buSzPts val="2400"/>
              <a:buChar char="○"/>
            </a:pPr>
            <a:r>
              <a:rPr lang="en" sz="2400" b="1"/>
              <a:t>Goal: </a:t>
            </a:r>
            <a:r>
              <a:rPr lang="en" sz="2400"/>
              <a:t>Correct the observed differences pairwise differences --- or estimate the actual number of substitutions that have actually happened</a:t>
            </a:r>
            <a:endParaRPr sz="2400"/>
          </a:p>
          <a:p>
            <a:pPr marL="914400" lvl="1" indent="-381000" algn="l" rtl="0">
              <a:spcBef>
                <a:spcPts val="0"/>
              </a:spcBef>
              <a:spcAft>
                <a:spcPts val="0"/>
              </a:spcAft>
              <a:buClr>
                <a:srgbClr val="0000FF"/>
              </a:buClr>
              <a:buSzPts val="2400"/>
              <a:buChar char="○"/>
            </a:pPr>
            <a:r>
              <a:rPr lang="en" sz="2400" i="1">
                <a:solidFill>
                  <a:srgbClr val="0000FF"/>
                </a:solidFill>
              </a:rPr>
              <a:t>Underpins most modern tree inference software</a:t>
            </a:r>
            <a:endParaRPr sz="2400" i="1">
              <a:solidFill>
                <a:srgbClr val="0000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SUBSTITUTION?</a:t>
            </a:r>
            <a:endParaRPr/>
          </a:p>
        </p:txBody>
      </p:sp>
      <p:sp>
        <p:nvSpPr>
          <p:cNvPr id="420" name="Google Shape;420;p64"/>
          <p:cNvSpPr txBox="1"/>
          <p:nvPr/>
        </p:nvSpPr>
        <p:spPr>
          <a:xfrm>
            <a:off x="721825" y="1831650"/>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urier New"/>
                <a:ea typeface="Courier New"/>
                <a:cs typeface="Courier New"/>
                <a:sym typeface="Courier New"/>
              </a:rPr>
              <a:t>A T G G C T </a:t>
            </a:r>
            <a:r>
              <a:rPr lang="en" sz="3600" b="1">
                <a:solidFill>
                  <a:srgbClr val="7570B3"/>
                </a:solidFill>
                <a:latin typeface="Courier New"/>
                <a:ea typeface="Courier New"/>
                <a:cs typeface="Courier New"/>
                <a:sym typeface="Courier New"/>
              </a:rPr>
              <a:t>A</a:t>
            </a:r>
            <a:r>
              <a:rPr lang="en" sz="3600">
                <a:latin typeface="Courier New"/>
                <a:ea typeface="Courier New"/>
                <a:cs typeface="Courier New"/>
                <a:sym typeface="Courier New"/>
              </a:rPr>
              <a:t> A T G C G C</a:t>
            </a:r>
            <a:endParaRPr sz="3600">
              <a:latin typeface="Courier New"/>
              <a:ea typeface="Courier New"/>
              <a:cs typeface="Courier New"/>
              <a:sym typeface="Courier New"/>
            </a:endParaRPr>
          </a:p>
        </p:txBody>
      </p:sp>
      <p:sp>
        <p:nvSpPr>
          <p:cNvPr id="421" name="Google Shape;421;p64"/>
          <p:cNvSpPr txBox="1"/>
          <p:nvPr/>
        </p:nvSpPr>
        <p:spPr>
          <a:xfrm>
            <a:off x="713449" y="2592600"/>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urier New"/>
                <a:ea typeface="Courier New"/>
                <a:cs typeface="Courier New"/>
                <a:sym typeface="Courier New"/>
              </a:rPr>
              <a:t>A T G G C T </a:t>
            </a:r>
            <a:r>
              <a:rPr lang="en" sz="3600" b="1">
                <a:solidFill>
                  <a:srgbClr val="7570B3"/>
                </a:solidFill>
                <a:latin typeface="Courier New"/>
                <a:ea typeface="Courier New"/>
                <a:cs typeface="Courier New"/>
                <a:sym typeface="Courier New"/>
              </a:rPr>
              <a:t>G</a:t>
            </a:r>
            <a:r>
              <a:rPr lang="en" sz="3600" b="1">
                <a:solidFill>
                  <a:srgbClr val="980000"/>
                </a:solidFill>
                <a:latin typeface="Courier New"/>
                <a:ea typeface="Courier New"/>
                <a:cs typeface="Courier New"/>
                <a:sym typeface="Courier New"/>
              </a:rPr>
              <a:t> </a:t>
            </a:r>
            <a:r>
              <a:rPr lang="en" sz="3600">
                <a:latin typeface="Courier New"/>
                <a:ea typeface="Courier New"/>
                <a:cs typeface="Courier New"/>
                <a:sym typeface="Courier New"/>
              </a:rPr>
              <a:t>A T G C G C</a:t>
            </a:r>
            <a:endParaRPr sz="3600">
              <a:latin typeface="Courier New"/>
              <a:ea typeface="Courier New"/>
              <a:cs typeface="Courier New"/>
              <a:sym typeface="Courier New"/>
            </a:endParaRPr>
          </a:p>
        </p:txBody>
      </p:sp>
      <p:sp>
        <p:nvSpPr>
          <p:cNvPr id="422" name="Google Shape;422;p64"/>
          <p:cNvSpPr/>
          <p:nvPr/>
        </p:nvSpPr>
        <p:spPr>
          <a:xfrm>
            <a:off x="3912050" y="1760050"/>
            <a:ext cx="666600" cy="1689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Loads of mathematics!!</a:t>
            </a:r>
            <a:endParaRPr/>
          </a:p>
          <a:p>
            <a:pPr marL="0" lvl="0" indent="0" algn="ctr" rtl="0">
              <a:spcBef>
                <a:spcPts val="0"/>
              </a:spcBef>
              <a:spcAft>
                <a:spcPts val="0"/>
              </a:spcAft>
              <a:buNone/>
            </a:pPr>
            <a:r>
              <a:rPr lang="en"/>
              <a:t>(https://en.wikipedia.org/wiki/Substitution_model)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But, let us get a gut feeling for the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descr="MS-DAR-00121-000-p36-Tree-of-Life.jp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24"/>
            <a:ext cx="3808975" cy="5143450"/>
          </a:xfrm>
          <a:prstGeom prst="rect">
            <a:avLst/>
          </a:prstGeom>
          <a:noFill/>
          <a:ln>
            <a:noFill/>
          </a:ln>
        </p:spPr>
      </p:pic>
      <p:sp>
        <p:nvSpPr>
          <p:cNvPr id="4" name="Rectangle 3">
            <a:extLst>
              <a:ext uri="{FF2B5EF4-FFF2-40B4-BE49-F238E27FC236}">
                <a16:creationId xmlns:a16="http://schemas.microsoft.com/office/drawing/2014/main" id="{EBD9291C-6790-984E-9B8E-9F01C84B27C8}"/>
              </a:ext>
            </a:extLst>
          </p:cNvPr>
          <p:cNvSpPr/>
          <p:nvPr/>
        </p:nvSpPr>
        <p:spPr>
          <a:xfrm>
            <a:off x="4210663" y="252446"/>
            <a:ext cx="4572000" cy="4247317"/>
          </a:xfrm>
          <a:prstGeom prst="rect">
            <a:avLst/>
          </a:prstGeom>
        </p:spPr>
        <p:txBody>
          <a:bodyPr>
            <a:spAutoFit/>
          </a:bodyPr>
          <a:lstStyle/>
          <a:p>
            <a:r>
              <a:rPr lang="en-GB" sz="3200" dirty="0"/>
              <a:t>What are phylogenetic trees?</a:t>
            </a:r>
          </a:p>
          <a:p>
            <a:endParaRPr lang="en-GB" dirty="0"/>
          </a:p>
          <a:p>
            <a:pPr marL="285750" indent="-285750">
              <a:buFont typeface="Arial" panose="020B0604020202020204" pitchFamily="34" charset="0"/>
              <a:buChar char="•"/>
            </a:pPr>
            <a:r>
              <a:rPr lang="en-GB" sz="2400" dirty="0"/>
              <a:t>A graphical summary of the ancestral relationships between organisms</a:t>
            </a:r>
          </a:p>
          <a:p>
            <a:endParaRPr lang="en-GB" sz="2400" dirty="0"/>
          </a:p>
          <a:p>
            <a:pPr marL="285750" indent="-285750">
              <a:buFont typeface="Arial" panose="020B0604020202020204" pitchFamily="34" charset="0"/>
              <a:buChar char="•"/>
            </a:pPr>
            <a:r>
              <a:rPr lang="en-GB" sz="2400" dirty="0"/>
              <a:t>The reproductive links from individuals, to populations, to species, to all biological diversity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67"/>
          <p:cNvGrpSpPr/>
          <p:nvPr/>
        </p:nvGrpSpPr>
        <p:grpSpPr>
          <a:xfrm>
            <a:off x="2817400" y="1036450"/>
            <a:ext cx="3315400" cy="3229825"/>
            <a:chOff x="2817400" y="1036450"/>
            <a:chExt cx="3315400" cy="3229825"/>
          </a:xfrm>
        </p:grpSpPr>
        <p:sp>
          <p:nvSpPr>
            <p:cNvPr id="438" name="Google Shape;438;p67"/>
            <p:cNvSpPr txBox="1"/>
            <p:nvPr/>
          </p:nvSpPr>
          <p:spPr>
            <a:xfrm>
              <a:off x="28174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A</a:t>
              </a:r>
              <a:endParaRPr sz="6000">
                <a:latin typeface="Courier New"/>
                <a:ea typeface="Courier New"/>
                <a:cs typeface="Courier New"/>
                <a:sym typeface="Courier New"/>
              </a:endParaRPr>
            </a:p>
          </p:txBody>
        </p:sp>
        <p:sp>
          <p:nvSpPr>
            <p:cNvPr id="439" name="Google Shape;439;p67"/>
            <p:cNvSpPr txBox="1"/>
            <p:nvPr/>
          </p:nvSpPr>
          <p:spPr>
            <a:xfrm>
              <a:off x="53492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C</a:t>
              </a:r>
              <a:endParaRPr sz="6000">
                <a:latin typeface="Courier New"/>
                <a:ea typeface="Courier New"/>
                <a:cs typeface="Courier New"/>
                <a:sym typeface="Courier New"/>
              </a:endParaRPr>
            </a:p>
          </p:txBody>
        </p:sp>
        <p:sp>
          <p:nvSpPr>
            <p:cNvPr id="440" name="Google Shape;440;p67"/>
            <p:cNvSpPr txBox="1"/>
            <p:nvPr/>
          </p:nvSpPr>
          <p:spPr>
            <a:xfrm>
              <a:off x="28174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G</a:t>
              </a:r>
              <a:endParaRPr sz="6000">
                <a:latin typeface="Courier New"/>
                <a:ea typeface="Courier New"/>
                <a:cs typeface="Courier New"/>
                <a:sym typeface="Courier New"/>
              </a:endParaRPr>
            </a:p>
          </p:txBody>
        </p:sp>
        <p:sp>
          <p:nvSpPr>
            <p:cNvPr id="441" name="Google Shape;441;p67"/>
            <p:cNvSpPr txBox="1"/>
            <p:nvPr/>
          </p:nvSpPr>
          <p:spPr>
            <a:xfrm>
              <a:off x="53492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T</a:t>
              </a:r>
              <a:endParaRPr sz="6000">
                <a:latin typeface="Courier New"/>
                <a:ea typeface="Courier New"/>
                <a:cs typeface="Courier New"/>
                <a:sym typeface="Courier New"/>
              </a:endParaRPr>
            </a:p>
          </p:txBody>
        </p:sp>
        <p:cxnSp>
          <p:nvCxnSpPr>
            <p:cNvPr id="442" name="Google Shape;442;p67"/>
            <p:cNvCxnSpPr/>
            <p:nvPr/>
          </p:nvCxnSpPr>
          <p:spPr>
            <a:xfrm>
              <a:off x="3505000" y="1960175"/>
              <a:ext cx="1838100" cy="1325100"/>
            </a:xfrm>
            <a:prstGeom prst="straightConnector1">
              <a:avLst/>
            </a:prstGeom>
            <a:noFill/>
            <a:ln w="28575" cap="flat" cmpd="sng">
              <a:solidFill>
                <a:srgbClr val="000000"/>
              </a:solidFill>
              <a:prstDash val="solid"/>
              <a:round/>
              <a:headEnd type="triangle" w="med" len="med"/>
              <a:tailEnd type="triangle" w="med" len="med"/>
            </a:ln>
          </p:spPr>
        </p:cxnSp>
        <p:cxnSp>
          <p:nvCxnSpPr>
            <p:cNvPr id="443" name="Google Shape;443;p67"/>
            <p:cNvCxnSpPr/>
            <p:nvPr/>
          </p:nvCxnSpPr>
          <p:spPr>
            <a:xfrm rot="10800000" flipH="1">
              <a:off x="3433750" y="1974375"/>
              <a:ext cx="2009100" cy="1382100"/>
            </a:xfrm>
            <a:prstGeom prst="straightConnector1">
              <a:avLst/>
            </a:prstGeom>
            <a:noFill/>
            <a:ln w="28575" cap="flat" cmpd="sng">
              <a:solidFill>
                <a:srgbClr val="000000"/>
              </a:solidFill>
              <a:prstDash val="solid"/>
              <a:round/>
              <a:headEnd type="triangle" w="med" len="med"/>
              <a:tailEnd type="triangle" w="med" len="med"/>
            </a:ln>
          </p:spPr>
        </p:cxnSp>
        <p:cxnSp>
          <p:nvCxnSpPr>
            <p:cNvPr id="444" name="Google Shape;444;p67"/>
            <p:cNvCxnSpPr>
              <a:stCxn id="438" idx="3"/>
              <a:endCxn id="439" idx="1"/>
            </p:cNvCxnSpPr>
            <p:nvPr/>
          </p:nvCxnSpPr>
          <p:spPr>
            <a:xfrm>
              <a:off x="3601000" y="1677550"/>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45" name="Google Shape;445;p67"/>
            <p:cNvCxnSpPr>
              <a:stCxn id="440" idx="3"/>
              <a:endCxn id="441" idx="1"/>
            </p:cNvCxnSpPr>
            <p:nvPr/>
          </p:nvCxnSpPr>
          <p:spPr>
            <a:xfrm>
              <a:off x="3601000" y="3625175"/>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46" name="Google Shape;446;p67"/>
            <p:cNvCxnSpPr>
              <a:stCxn id="440" idx="0"/>
              <a:endCxn id="438" idx="2"/>
            </p:cNvCxnSpPr>
            <p:nvPr/>
          </p:nvCxnSpPr>
          <p:spPr>
            <a:xfrm rot="10800000">
              <a:off x="3209200" y="2318675"/>
              <a:ext cx="0" cy="665400"/>
            </a:xfrm>
            <a:prstGeom prst="straightConnector1">
              <a:avLst/>
            </a:prstGeom>
            <a:noFill/>
            <a:ln w="28575" cap="flat" cmpd="sng">
              <a:solidFill>
                <a:srgbClr val="000000"/>
              </a:solidFill>
              <a:prstDash val="solid"/>
              <a:round/>
              <a:headEnd type="triangle" w="med" len="med"/>
              <a:tailEnd type="triangle" w="med" len="med"/>
            </a:ln>
          </p:spPr>
        </p:cxnSp>
        <p:cxnSp>
          <p:nvCxnSpPr>
            <p:cNvPr id="447" name="Google Shape;447;p67"/>
            <p:cNvCxnSpPr>
              <a:stCxn id="441" idx="0"/>
              <a:endCxn id="439" idx="2"/>
            </p:cNvCxnSpPr>
            <p:nvPr/>
          </p:nvCxnSpPr>
          <p:spPr>
            <a:xfrm rot="10800000">
              <a:off x="5741000" y="2318675"/>
              <a:ext cx="0" cy="665400"/>
            </a:xfrm>
            <a:prstGeom prst="straightConnector1">
              <a:avLst/>
            </a:prstGeom>
            <a:noFill/>
            <a:ln w="28575" cap="flat" cmpd="sng">
              <a:solidFill>
                <a:srgbClr val="000000"/>
              </a:solidFill>
              <a:prstDash val="solid"/>
              <a:round/>
              <a:headEnd type="triangle" w="med" len="med"/>
              <a:tailEnd type="triangle" w="med" len="med"/>
            </a:ln>
          </p:spPr>
        </p:cxnSp>
      </p:grpSp>
      <p:sp>
        <p:nvSpPr>
          <p:cNvPr id="448" name="Google Shape;448;p67"/>
          <p:cNvSpPr txBox="1"/>
          <p:nvPr/>
        </p:nvSpPr>
        <p:spPr>
          <a:xfrm>
            <a:off x="1011600" y="179950"/>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urier New"/>
                <a:ea typeface="Courier New"/>
                <a:cs typeface="Courier New"/>
                <a:sym typeface="Courier New"/>
              </a:rPr>
              <a:t>A T G G C T </a:t>
            </a:r>
            <a:r>
              <a:rPr lang="en" sz="3600" b="1">
                <a:solidFill>
                  <a:srgbClr val="980000"/>
                </a:solidFill>
                <a:latin typeface="Courier New"/>
                <a:ea typeface="Courier New"/>
                <a:cs typeface="Courier New"/>
                <a:sym typeface="Courier New"/>
              </a:rPr>
              <a:t>A</a:t>
            </a:r>
            <a:r>
              <a:rPr lang="en" sz="3600">
                <a:latin typeface="Courier New"/>
                <a:ea typeface="Courier New"/>
                <a:cs typeface="Courier New"/>
                <a:sym typeface="Courier New"/>
              </a:rPr>
              <a:t> A T G C G C</a:t>
            </a:r>
            <a:endParaRPr sz="3600">
              <a:latin typeface="Courier New"/>
              <a:ea typeface="Courier New"/>
              <a:cs typeface="Courier New"/>
              <a:sym typeface="Courier New"/>
            </a:endParaRPr>
          </a:p>
        </p:txBody>
      </p:sp>
      <p:sp>
        <p:nvSpPr>
          <p:cNvPr id="449" name="Google Shape;449;p67"/>
          <p:cNvSpPr txBox="1"/>
          <p:nvPr/>
        </p:nvSpPr>
        <p:spPr>
          <a:xfrm>
            <a:off x="2655000" y="4182850"/>
            <a:ext cx="36402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Prob(SUBSTITUTION)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9"/>
                                        </p:tgtEl>
                                        <p:attrNameLst>
                                          <p:attrName>style.visibility</p:attrName>
                                        </p:attrNameLst>
                                      </p:cBhvr>
                                      <p:to>
                                        <p:strVal val="visible"/>
                                      </p:to>
                                    </p:set>
                                    <p:animEffect transition="in" filter="fade">
                                      <p:cBhvr>
                                        <p:cTn id="12"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parameters in substitution models</a:t>
            </a:r>
            <a:endParaRPr/>
          </a:p>
        </p:txBody>
      </p:sp>
      <p:sp>
        <p:nvSpPr>
          <p:cNvPr id="455" name="Google Shape;455;p68"/>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SzPts val="3600"/>
              <a:buAutoNum type="arabicPeriod"/>
            </a:pPr>
            <a:r>
              <a:rPr lang="en" sz="3600"/>
              <a:t>Base frequencies</a:t>
            </a:r>
            <a:endParaRPr sz="3600"/>
          </a:p>
          <a:p>
            <a:pPr marL="457200" lvl="0" indent="-457200" algn="l" rtl="0">
              <a:lnSpc>
                <a:spcPct val="150000"/>
              </a:lnSpc>
              <a:spcBef>
                <a:spcPts val="0"/>
              </a:spcBef>
              <a:spcAft>
                <a:spcPts val="0"/>
              </a:spcAft>
              <a:buSzPts val="3600"/>
              <a:buAutoNum type="arabicPeriod"/>
            </a:pPr>
            <a:r>
              <a:rPr lang="en" sz="3600"/>
              <a:t>Transition/Transversion ratio</a:t>
            </a:r>
            <a:endParaRPr sz="3600"/>
          </a:p>
          <a:p>
            <a:pPr marL="457200" lvl="0" indent="-457200" algn="l" rtl="0">
              <a:lnSpc>
                <a:spcPct val="150000"/>
              </a:lnSpc>
              <a:spcBef>
                <a:spcPts val="0"/>
              </a:spcBef>
              <a:spcAft>
                <a:spcPts val="0"/>
              </a:spcAft>
              <a:buSzPts val="3600"/>
              <a:buAutoNum type="arabicPeriod"/>
            </a:pPr>
            <a:r>
              <a:rPr lang="en" sz="3600"/>
              <a:t>Gamma distributed among site rate heterogeneity</a:t>
            </a:r>
            <a:endParaRPr sz="3600"/>
          </a:p>
          <a:p>
            <a:pPr marL="457200" lvl="0" indent="-457200" algn="l" rtl="0">
              <a:lnSpc>
                <a:spcPct val="150000"/>
              </a:lnSpc>
              <a:spcBef>
                <a:spcPts val="0"/>
              </a:spcBef>
              <a:spcAft>
                <a:spcPts val="0"/>
              </a:spcAft>
              <a:buSzPts val="3600"/>
              <a:buAutoNum type="arabicPeriod"/>
            </a:pPr>
            <a:r>
              <a:rPr lang="en" sz="3600"/>
              <a:t>Proportion of invariant sites</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xEl>
                                              <p:pRg st="0" end="0"/>
                                            </p:txEl>
                                          </p:spTgt>
                                        </p:tgtEl>
                                        <p:attrNameLst>
                                          <p:attrName>style.visibility</p:attrName>
                                        </p:attrNameLst>
                                      </p:cBhvr>
                                      <p:to>
                                        <p:strVal val="visible"/>
                                      </p:to>
                                    </p:set>
                                    <p:animEffect transition="in" filter="fade">
                                      <p:cBhvr>
                                        <p:cTn id="7" dur="1000"/>
                                        <p:tgtEl>
                                          <p:spTgt spid="4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5">
                                            <p:txEl>
                                              <p:pRg st="1" end="1"/>
                                            </p:txEl>
                                          </p:spTgt>
                                        </p:tgtEl>
                                        <p:attrNameLst>
                                          <p:attrName>style.visibility</p:attrName>
                                        </p:attrNameLst>
                                      </p:cBhvr>
                                      <p:to>
                                        <p:strVal val="visible"/>
                                      </p:to>
                                    </p:set>
                                    <p:animEffect transition="in" filter="fade">
                                      <p:cBhvr>
                                        <p:cTn id="12" dur="1000"/>
                                        <p:tgtEl>
                                          <p:spTgt spid="4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5">
                                            <p:txEl>
                                              <p:pRg st="2" end="2"/>
                                            </p:txEl>
                                          </p:spTgt>
                                        </p:tgtEl>
                                        <p:attrNameLst>
                                          <p:attrName>style.visibility</p:attrName>
                                        </p:attrNameLst>
                                      </p:cBhvr>
                                      <p:to>
                                        <p:strVal val="visible"/>
                                      </p:to>
                                    </p:set>
                                    <p:animEffect transition="in" filter="fade">
                                      <p:cBhvr>
                                        <p:cTn id="17" dur="1000"/>
                                        <p:tgtEl>
                                          <p:spTgt spid="4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5">
                                            <p:txEl>
                                              <p:pRg st="3" end="3"/>
                                            </p:txEl>
                                          </p:spTgt>
                                        </p:tgtEl>
                                        <p:attrNameLst>
                                          <p:attrName>style.visibility</p:attrName>
                                        </p:attrNameLst>
                                      </p:cBhvr>
                                      <p:to>
                                        <p:strVal val="visible"/>
                                      </p:to>
                                    </p:set>
                                    <p:animEffect transition="in" filter="fade">
                                      <p:cBhvr>
                                        <p:cTn id="22" dur="1000"/>
                                        <p:tgtEl>
                                          <p:spTgt spid="4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Jukes-Cantor 1969 (JC69)</a:t>
            </a:r>
            <a:endParaRPr/>
          </a:p>
        </p:txBody>
      </p:sp>
      <p:sp>
        <p:nvSpPr>
          <p:cNvPr id="461" name="Google Shape;46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a:t>
            </a:r>
            <a:endParaRPr/>
          </a:p>
          <a:p>
            <a:pPr marL="457200" lvl="0" indent="-342900" algn="l" rtl="0">
              <a:spcBef>
                <a:spcPts val="1600"/>
              </a:spcBef>
              <a:spcAft>
                <a:spcPts val="0"/>
              </a:spcAft>
              <a:buSzPts val="1800"/>
              <a:buChar char="●"/>
            </a:pPr>
            <a:r>
              <a:rPr lang="en"/>
              <a:t>All BASE FREQUENCIES are the same:</a:t>
            </a:r>
            <a:endParaRPr/>
          </a:p>
          <a:p>
            <a:pPr marL="914400" lvl="1" indent="-342900" algn="l" rtl="0">
              <a:spcBef>
                <a:spcPts val="0"/>
              </a:spcBef>
              <a:spcAft>
                <a:spcPts val="0"/>
              </a:spcAft>
              <a:buSzPts val="1800"/>
              <a:buChar char="○"/>
            </a:pPr>
            <a:r>
              <a:rPr lang="en" sz="1800"/>
              <a:t>A = T = C = G = 0.25</a:t>
            </a:r>
            <a:endParaRPr sz="1800"/>
          </a:p>
          <a:p>
            <a:pPr marL="457200" lvl="0" indent="-342900" algn="l" rtl="0">
              <a:spcBef>
                <a:spcPts val="0"/>
              </a:spcBef>
              <a:spcAft>
                <a:spcPts val="0"/>
              </a:spcAft>
              <a:buSzPts val="1800"/>
              <a:buChar char="●"/>
            </a:pPr>
            <a:r>
              <a:rPr lang="en"/>
              <a:t>A SINGLE SUBSTITUTION RATE</a:t>
            </a:r>
            <a:endParaRPr/>
          </a:p>
        </p:txBody>
      </p:sp>
      <p:grpSp>
        <p:nvGrpSpPr>
          <p:cNvPr id="462" name="Google Shape;462;p69"/>
          <p:cNvGrpSpPr/>
          <p:nvPr/>
        </p:nvGrpSpPr>
        <p:grpSpPr>
          <a:xfrm>
            <a:off x="5182550" y="1577875"/>
            <a:ext cx="3315400" cy="3229825"/>
            <a:chOff x="2817400" y="1036450"/>
            <a:chExt cx="3315400" cy="3229825"/>
          </a:xfrm>
        </p:grpSpPr>
        <p:sp>
          <p:nvSpPr>
            <p:cNvPr id="463" name="Google Shape;463;p69"/>
            <p:cNvSpPr txBox="1"/>
            <p:nvPr/>
          </p:nvSpPr>
          <p:spPr>
            <a:xfrm>
              <a:off x="28174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A</a:t>
              </a:r>
              <a:endParaRPr sz="6000">
                <a:latin typeface="Courier New"/>
                <a:ea typeface="Courier New"/>
                <a:cs typeface="Courier New"/>
                <a:sym typeface="Courier New"/>
              </a:endParaRPr>
            </a:p>
          </p:txBody>
        </p:sp>
        <p:sp>
          <p:nvSpPr>
            <p:cNvPr id="464" name="Google Shape;464;p69"/>
            <p:cNvSpPr txBox="1"/>
            <p:nvPr/>
          </p:nvSpPr>
          <p:spPr>
            <a:xfrm>
              <a:off x="53492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C</a:t>
              </a:r>
              <a:endParaRPr sz="6000">
                <a:latin typeface="Courier New"/>
                <a:ea typeface="Courier New"/>
                <a:cs typeface="Courier New"/>
                <a:sym typeface="Courier New"/>
              </a:endParaRPr>
            </a:p>
          </p:txBody>
        </p:sp>
        <p:sp>
          <p:nvSpPr>
            <p:cNvPr id="465" name="Google Shape;465;p69"/>
            <p:cNvSpPr txBox="1"/>
            <p:nvPr/>
          </p:nvSpPr>
          <p:spPr>
            <a:xfrm>
              <a:off x="28174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G</a:t>
              </a:r>
              <a:endParaRPr sz="6000">
                <a:latin typeface="Courier New"/>
                <a:ea typeface="Courier New"/>
                <a:cs typeface="Courier New"/>
                <a:sym typeface="Courier New"/>
              </a:endParaRPr>
            </a:p>
          </p:txBody>
        </p:sp>
        <p:sp>
          <p:nvSpPr>
            <p:cNvPr id="466" name="Google Shape;466;p69"/>
            <p:cNvSpPr txBox="1"/>
            <p:nvPr/>
          </p:nvSpPr>
          <p:spPr>
            <a:xfrm>
              <a:off x="53492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T</a:t>
              </a:r>
              <a:endParaRPr sz="6000">
                <a:latin typeface="Courier New"/>
                <a:ea typeface="Courier New"/>
                <a:cs typeface="Courier New"/>
                <a:sym typeface="Courier New"/>
              </a:endParaRPr>
            </a:p>
          </p:txBody>
        </p:sp>
        <p:cxnSp>
          <p:nvCxnSpPr>
            <p:cNvPr id="467" name="Google Shape;467;p69"/>
            <p:cNvCxnSpPr/>
            <p:nvPr/>
          </p:nvCxnSpPr>
          <p:spPr>
            <a:xfrm>
              <a:off x="3505000" y="1960175"/>
              <a:ext cx="1838100" cy="1325100"/>
            </a:xfrm>
            <a:prstGeom prst="straightConnector1">
              <a:avLst/>
            </a:prstGeom>
            <a:noFill/>
            <a:ln w="28575" cap="flat" cmpd="sng">
              <a:solidFill>
                <a:srgbClr val="000000"/>
              </a:solidFill>
              <a:prstDash val="solid"/>
              <a:round/>
              <a:headEnd type="triangle" w="med" len="med"/>
              <a:tailEnd type="triangle" w="med" len="med"/>
            </a:ln>
          </p:spPr>
        </p:cxnSp>
        <p:cxnSp>
          <p:nvCxnSpPr>
            <p:cNvPr id="468" name="Google Shape;468;p69"/>
            <p:cNvCxnSpPr/>
            <p:nvPr/>
          </p:nvCxnSpPr>
          <p:spPr>
            <a:xfrm rot="10800000" flipH="1">
              <a:off x="3433750" y="1974375"/>
              <a:ext cx="2009100" cy="1382100"/>
            </a:xfrm>
            <a:prstGeom prst="straightConnector1">
              <a:avLst/>
            </a:prstGeom>
            <a:noFill/>
            <a:ln w="28575" cap="flat" cmpd="sng">
              <a:solidFill>
                <a:srgbClr val="000000"/>
              </a:solidFill>
              <a:prstDash val="solid"/>
              <a:round/>
              <a:headEnd type="triangle" w="med" len="med"/>
              <a:tailEnd type="triangle" w="med" len="med"/>
            </a:ln>
          </p:spPr>
        </p:cxnSp>
        <p:cxnSp>
          <p:nvCxnSpPr>
            <p:cNvPr id="469" name="Google Shape;469;p69"/>
            <p:cNvCxnSpPr>
              <a:stCxn id="463" idx="3"/>
              <a:endCxn id="464" idx="1"/>
            </p:cNvCxnSpPr>
            <p:nvPr/>
          </p:nvCxnSpPr>
          <p:spPr>
            <a:xfrm>
              <a:off x="3601000" y="1677550"/>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70" name="Google Shape;470;p69"/>
            <p:cNvCxnSpPr>
              <a:stCxn id="465" idx="3"/>
              <a:endCxn id="466" idx="1"/>
            </p:cNvCxnSpPr>
            <p:nvPr/>
          </p:nvCxnSpPr>
          <p:spPr>
            <a:xfrm>
              <a:off x="3601000" y="3625175"/>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71" name="Google Shape;471;p69"/>
            <p:cNvCxnSpPr>
              <a:stCxn id="465" idx="0"/>
              <a:endCxn id="463" idx="2"/>
            </p:cNvCxnSpPr>
            <p:nvPr/>
          </p:nvCxnSpPr>
          <p:spPr>
            <a:xfrm rot="10800000">
              <a:off x="3209200" y="2318675"/>
              <a:ext cx="0" cy="665400"/>
            </a:xfrm>
            <a:prstGeom prst="straightConnector1">
              <a:avLst/>
            </a:prstGeom>
            <a:noFill/>
            <a:ln w="28575" cap="flat" cmpd="sng">
              <a:solidFill>
                <a:srgbClr val="000000"/>
              </a:solidFill>
              <a:prstDash val="solid"/>
              <a:round/>
              <a:headEnd type="triangle" w="med" len="med"/>
              <a:tailEnd type="triangle" w="med" len="med"/>
            </a:ln>
          </p:spPr>
        </p:cxnSp>
        <p:cxnSp>
          <p:nvCxnSpPr>
            <p:cNvPr id="472" name="Google Shape;472;p69"/>
            <p:cNvCxnSpPr>
              <a:stCxn id="466" idx="0"/>
              <a:endCxn id="464" idx="2"/>
            </p:cNvCxnSpPr>
            <p:nvPr/>
          </p:nvCxnSpPr>
          <p:spPr>
            <a:xfrm rot="10800000">
              <a:off x="5741000" y="2318675"/>
              <a:ext cx="0" cy="665400"/>
            </a:xfrm>
            <a:prstGeom prst="straightConnector1">
              <a:avLst/>
            </a:prstGeom>
            <a:noFill/>
            <a:ln w="28575" cap="flat" cmpd="sng">
              <a:solidFill>
                <a:srgbClr val="000000"/>
              </a:solidFill>
              <a:prstDash val="solid"/>
              <a:round/>
              <a:headEnd type="triangle" w="med" len="med"/>
              <a:tailEnd type="triangle" w="med" len="med"/>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Kimura 1980 or Kimura-2-Parameter (K80)</a:t>
            </a:r>
            <a:endParaRPr/>
          </a:p>
        </p:txBody>
      </p:sp>
      <p:sp>
        <p:nvSpPr>
          <p:cNvPr id="478" name="Google Shape;47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a:t>
            </a:r>
            <a:endParaRPr/>
          </a:p>
          <a:p>
            <a:pPr marL="457200" lvl="0" indent="-342900" algn="l" rtl="0">
              <a:spcBef>
                <a:spcPts val="1600"/>
              </a:spcBef>
              <a:spcAft>
                <a:spcPts val="0"/>
              </a:spcAft>
              <a:buSzPts val="1800"/>
              <a:buChar char="●"/>
            </a:pPr>
            <a:r>
              <a:rPr lang="en"/>
              <a:t>All BASE FREQUENCIES are the same:</a:t>
            </a:r>
            <a:endParaRPr/>
          </a:p>
          <a:p>
            <a:pPr marL="914400" lvl="1" indent="-342900" algn="l" rtl="0">
              <a:spcBef>
                <a:spcPts val="0"/>
              </a:spcBef>
              <a:spcAft>
                <a:spcPts val="0"/>
              </a:spcAft>
              <a:buSzPts val="1800"/>
              <a:buChar char="○"/>
            </a:pPr>
            <a:r>
              <a:rPr lang="en" sz="1800"/>
              <a:t>A = T = C = G = 0.25</a:t>
            </a:r>
            <a:endParaRPr sz="1800"/>
          </a:p>
          <a:p>
            <a:pPr marL="457200" lvl="0" indent="-342900" algn="l" rtl="0">
              <a:spcBef>
                <a:spcPts val="0"/>
              </a:spcBef>
              <a:spcAft>
                <a:spcPts val="0"/>
              </a:spcAft>
              <a:buSzPts val="1800"/>
              <a:buChar char="●"/>
            </a:pPr>
            <a:r>
              <a:rPr lang="en"/>
              <a:t>Allows for unequal </a:t>
            </a:r>
            <a:br>
              <a:rPr lang="en"/>
            </a:br>
            <a:r>
              <a:rPr lang="en"/>
              <a:t>transition/transversion ratio</a:t>
            </a:r>
            <a:endParaRPr/>
          </a:p>
          <a:p>
            <a:pPr marL="457200" lvl="0" indent="-342900" algn="l" rtl="0">
              <a:spcBef>
                <a:spcPts val="0"/>
              </a:spcBef>
              <a:spcAft>
                <a:spcPts val="0"/>
              </a:spcAft>
              <a:buSzPts val="1800"/>
              <a:buChar char="●"/>
            </a:pPr>
            <a:r>
              <a:rPr lang="en"/>
              <a:t>Transition:</a:t>
            </a:r>
            <a:endParaRPr/>
          </a:p>
          <a:p>
            <a:pPr marL="914400" lvl="1" indent="-317500" algn="l" rtl="0">
              <a:spcBef>
                <a:spcPts val="0"/>
              </a:spcBef>
              <a:spcAft>
                <a:spcPts val="0"/>
              </a:spcAft>
              <a:buSzPts val="1400"/>
              <a:buChar char="○"/>
            </a:pPr>
            <a:r>
              <a:rPr lang="en"/>
              <a:t>A &lt;&gt; G or C &lt;&gt; T</a:t>
            </a:r>
            <a:endParaRPr/>
          </a:p>
          <a:p>
            <a:pPr marL="457200" lvl="0" indent="-342900" algn="l" rtl="0">
              <a:spcBef>
                <a:spcPts val="0"/>
              </a:spcBef>
              <a:spcAft>
                <a:spcPts val="0"/>
              </a:spcAft>
              <a:buSzPts val="1800"/>
              <a:buChar char="●"/>
            </a:pPr>
            <a:r>
              <a:rPr lang="en"/>
              <a:t>Transversions:</a:t>
            </a:r>
            <a:endParaRPr/>
          </a:p>
          <a:p>
            <a:pPr marL="914400" lvl="1" indent="-317500" algn="l" rtl="0">
              <a:spcBef>
                <a:spcPts val="0"/>
              </a:spcBef>
              <a:spcAft>
                <a:spcPts val="0"/>
              </a:spcAft>
              <a:buSzPts val="1400"/>
              <a:buChar char="○"/>
            </a:pPr>
            <a:r>
              <a:rPr lang="en"/>
              <a:t>The rest</a:t>
            </a:r>
            <a:endParaRPr/>
          </a:p>
        </p:txBody>
      </p:sp>
      <p:grpSp>
        <p:nvGrpSpPr>
          <p:cNvPr id="479" name="Google Shape;479;p70"/>
          <p:cNvGrpSpPr/>
          <p:nvPr/>
        </p:nvGrpSpPr>
        <p:grpSpPr>
          <a:xfrm>
            <a:off x="5182550" y="1577875"/>
            <a:ext cx="3315400" cy="3229825"/>
            <a:chOff x="2817400" y="1036450"/>
            <a:chExt cx="3315400" cy="3229825"/>
          </a:xfrm>
        </p:grpSpPr>
        <p:sp>
          <p:nvSpPr>
            <p:cNvPr id="480" name="Google Shape;480;p70"/>
            <p:cNvSpPr txBox="1"/>
            <p:nvPr/>
          </p:nvSpPr>
          <p:spPr>
            <a:xfrm>
              <a:off x="28174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A</a:t>
              </a:r>
              <a:endParaRPr sz="6000">
                <a:latin typeface="Courier New"/>
                <a:ea typeface="Courier New"/>
                <a:cs typeface="Courier New"/>
                <a:sym typeface="Courier New"/>
              </a:endParaRPr>
            </a:p>
          </p:txBody>
        </p:sp>
        <p:sp>
          <p:nvSpPr>
            <p:cNvPr id="481" name="Google Shape;481;p70"/>
            <p:cNvSpPr txBox="1"/>
            <p:nvPr/>
          </p:nvSpPr>
          <p:spPr>
            <a:xfrm>
              <a:off x="53492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C</a:t>
              </a:r>
              <a:endParaRPr sz="6000">
                <a:latin typeface="Courier New"/>
                <a:ea typeface="Courier New"/>
                <a:cs typeface="Courier New"/>
                <a:sym typeface="Courier New"/>
              </a:endParaRPr>
            </a:p>
          </p:txBody>
        </p:sp>
        <p:sp>
          <p:nvSpPr>
            <p:cNvPr id="482" name="Google Shape;482;p70"/>
            <p:cNvSpPr txBox="1"/>
            <p:nvPr/>
          </p:nvSpPr>
          <p:spPr>
            <a:xfrm>
              <a:off x="28174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G</a:t>
              </a:r>
              <a:endParaRPr sz="6000">
                <a:latin typeface="Courier New"/>
                <a:ea typeface="Courier New"/>
                <a:cs typeface="Courier New"/>
                <a:sym typeface="Courier New"/>
              </a:endParaRPr>
            </a:p>
          </p:txBody>
        </p:sp>
        <p:sp>
          <p:nvSpPr>
            <p:cNvPr id="483" name="Google Shape;483;p70"/>
            <p:cNvSpPr txBox="1"/>
            <p:nvPr/>
          </p:nvSpPr>
          <p:spPr>
            <a:xfrm>
              <a:off x="53492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Courier New"/>
                  <a:ea typeface="Courier New"/>
                  <a:cs typeface="Courier New"/>
                  <a:sym typeface="Courier New"/>
                </a:rPr>
                <a:t>T</a:t>
              </a:r>
              <a:endParaRPr sz="6000">
                <a:latin typeface="Courier New"/>
                <a:ea typeface="Courier New"/>
                <a:cs typeface="Courier New"/>
                <a:sym typeface="Courier New"/>
              </a:endParaRPr>
            </a:p>
          </p:txBody>
        </p:sp>
        <p:cxnSp>
          <p:nvCxnSpPr>
            <p:cNvPr id="484" name="Google Shape;484;p70"/>
            <p:cNvCxnSpPr/>
            <p:nvPr/>
          </p:nvCxnSpPr>
          <p:spPr>
            <a:xfrm>
              <a:off x="3505000" y="1960175"/>
              <a:ext cx="1838100" cy="1325100"/>
            </a:xfrm>
            <a:prstGeom prst="straightConnector1">
              <a:avLst/>
            </a:prstGeom>
            <a:noFill/>
            <a:ln w="28575" cap="flat" cmpd="sng">
              <a:solidFill>
                <a:srgbClr val="000000"/>
              </a:solidFill>
              <a:prstDash val="solid"/>
              <a:round/>
              <a:headEnd type="triangle" w="med" len="med"/>
              <a:tailEnd type="triangle" w="med" len="med"/>
            </a:ln>
          </p:spPr>
        </p:cxnSp>
        <p:cxnSp>
          <p:nvCxnSpPr>
            <p:cNvPr id="485" name="Google Shape;485;p70"/>
            <p:cNvCxnSpPr/>
            <p:nvPr/>
          </p:nvCxnSpPr>
          <p:spPr>
            <a:xfrm rot="10800000" flipH="1">
              <a:off x="3433750" y="1974375"/>
              <a:ext cx="2009100" cy="1382100"/>
            </a:xfrm>
            <a:prstGeom prst="straightConnector1">
              <a:avLst/>
            </a:prstGeom>
            <a:noFill/>
            <a:ln w="28575" cap="flat" cmpd="sng">
              <a:solidFill>
                <a:srgbClr val="000000"/>
              </a:solidFill>
              <a:prstDash val="solid"/>
              <a:round/>
              <a:headEnd type="triangle" w="med" len="med"/>
              <a:tailEnd type="triangle" w="med" len="med"/>
            </a:ln>
          </p:spPr>
        </p:cxnSp>
        <p:cxnSp>
          <p:nvCxnSpPr>
            <p:cNvPr id="486" name="Google Shape;486;p70"/>
            <p:cNvCxnSpPr>
              <a:stCxn id="480" idx="3"/>
              <a:endCxn id="481" idx="1"/>
            </p:cNvCxnSpPr>
            <p:nvPr/>
          </p:nvCxnSpPr>
          <p:spPr>
            <a:xfrm>
              <a:off x="3601000" y="1677550"/>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87" name="Google Shape;487;p70"/>
            <p:cNvCxnSpPr>
              <a:stCxn id="482" idx="3"/>
              <a:endCxn id="483" idx="1"/>
            </p:cNvCxnSpPr>
            <p:nvPr/>
          </p:nvCxnSpPr>
          <p:spPr>
            <a:xfrm>
              <a:off x="3601000" y="3625175"/>
              <a:ext cx="1748100" cy="0"/>
            </a:xfrm>
            <a:prstGeom prst="straightConnector1">
              <a:avLst/>
            </a:prstGeom>
            <a:noFill/>
            <a:ln w="28575" cap="flat" cmpd="sng">
              <a:solidFill>
                <a:srgbClr val="000000"/>
              </a:solidFill>
              <a:prstDash val="solid"/>
              <a:round/>
              <a:headEnd type="triangle" w="med" len="med"/>
              <a:tailEnd type="triangle" w="med" len="med"/>
            </a:ln>
          </p:spPr>
        </p:cxnSp>
        <p:cxnSp>
          <p:nvCxnSpPr>
            <p:cNvPr id="488" name="Google Shape;488;p70"/>
            <p:cNvCxnSpPr>
              <a:stCxn id="482" idx="0"/>
              <a:endCxn id="480" idx="2"/>
            </p:cNvCxnSpPr>
            <p:nvPr/>
          </p:nvCxnSpPr>
          <p:spPr>
            <a:xfrm rot="10800000">
              <a:off x="3209200" y="2318675"/>
              <a:ext cx="0" cy="665400"/>
            </a:xfrm>
            <a:prstGeom prst="straightConnector1">
              <a:avLst/>
            </a:prstGeom>
            <a:noFill/>
            <a:ln w="28575" cap="flat" cmpd="sng">
              <a:solidFill>
                <a:srgbClr val="FF0000"/>
              </a:solidFill>
              <a:prstDash val="solid"/>
              <a:round/>
              <a:headEnd type="triangle" w="med" len="med"/>
              <a:tailEnd type="triangle" w="med" len="med"/>
            </a:ln>
          </p:spPr>
        </p:cxnSp>
        <p:cxnSp>
          <p:nvCxnSpPr>
            <p:cNvPr id="489" name="Google Shape;489;p70"/>
            <p:cNvCxnSpPr>
              <a:stCxn id="483" idx="0"/>
              <a:endCxn id="481" idx="2"/>
            </p:cNvCxnSpPr>
            <p:nvPr/>
          </p:nvCxnSpPr>
          <p:spPr>
            <a:xfrm rot="10800000">
              <a:off x="5741000" y="2318675"/>
              <a:ext cx="0" cy="665400"/>
            </a:xfrm>
            <a:prstGeom prst="straightConnector1">
              <a:avLst/>
            </a:prstGeom>
            <a:noFill/>
            <a:ln w="28575" cap="flat" cmpd="sng">
              <a:solidFill>
                <a:srgbClr val="FF0000"/>
              </a:solidFill>
              <a:prstDash val="solid"/>
              <a:round/>
              <a:headEnd type="triangle" w="med" len="med"/>
              <a:tailEnd type="triangle" w="med" len="med"/>
            </a:ln>
          </p:spPr>
        </p:cxnSp>
      </p:grpSp>
      <p:sp>
        <p:nvSpPr>
          <p:cNvPr id="490" name="Google Shape;490;p70"/>
          <p:cNvSpPr txBox="1"/>
          <p:nvPr/>
        </p:nvSpPr>
        <p:spPr>
          <a:xfrm>
            <a:off x="745850" y="4288300"/>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urier New"/>
                <a:ea typeface="Courier New"/>
                <a:cs typeface="Courier New"/>
                <a:sym typeface="Courier New"/>
              </a:rPr>
              <a:t>A T G G C T </a:t>
            </a:r>
            <a:r>
              <a:rPr lang="en" sz="3600" b="1">
                <a:solidFill>
                  <a:srgbClr val="980000"/>
                </a:solidFill>
                <a:latin typeface="Courier New"/>
                <a:ea typeface="Courier New"/>
                <a:cs typeface="Courier New"/>
                <a:sym typeface="Courier New"/>
              </a:rPr>
              <a:t>A</a:t>
            </a:r>
            <a:r>
              <a:rPr lang="en" sz="3600">
                <a:latin typeface="Courier New"/>
                <a:ea typeface="Courier New"/>
                <a:cs typeface="Courier New"/>
                <a:sym typeface="Courier New"/>
              </a:rPr>
              <a:t> A T G C G C</a:t>
            </a:r>
            <a:endParaRPr sz="3600">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0"/>
                                        </p:tgtEl>
                                        <p:attrNameLst>
                                          <p:attrName>style.visibility</p:attrName>
                                        </p:attrNameLst>
                                      </p:cBhvr>
                                      <p:to>
                                        <p:strVal val="visible"/>
                                      </p:to>
                                    </p:set>
                                    <p:animEffect transition="in" filter="fade">
                                      <p:cBhvr>
                                        <p:cTn id="12"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Generalised Time Reversible (GTR)</a:t>
            </a:r>
            <a:endParaRPr/>
          </a:p>
        </p:txBody>
      </p:sp>
      <p:sp>
        <p:nvSpPr>
          <p:cNvPr id="530" name="Google Shape;530;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a:t>
            </a:r>
            <a:endParaRPr/>
          </a:p>
          <a:p>
            <a:pPr marL="457200" lvl="0" indent="-342900" algn="l" rtl="0">
              <a:spcBef>
                <a:spcPts val="1600"/>
              </a:spcBef>
              <a:spcAft>
                <a:spcPts val="0"/>
              </a:spcAft>
              <a:buSzPts val="1800"/>
              <a:buChar char="●"/>
            </a:pPr>
            <a:r>
              <a:rPr lang="en"/>
              <a:t>BASE FREQUENCIES are different:</a:t>
            </a:r>
            <a:endParaRPr/>
          </a:p>
          <a:p>
            <a:pPr marL="914400" lvl="1" indent="-342900" algn="l" rtl="0">
              <a:spcBef>
                <a:spcPts val="0"/>
              </a:spcBef>
              <a:spcAft>
                <a:spcPts val="0"/>
              </a:spcAft>
              <a:buSzPts val="1800"/>
              <a:buChar char="○"/>
            </a:pPr>
            <a:r>
              <a:rPr lang="en" sz="1800"/>
              <a:t>A ≠ T ≠ C ≠ G</a:t>
            </a:r>
            <a:endParaRPr sz="1800"/>
          </a:p>
          <a:p>
            <a:pPr marL="457200" lvl="0" indent="-342900" algn="l" rtl="0">
              <a:spcBef>
                <a:spcPts val="0"/>
              </a:spcBef>
              <a:spcAft>
                <a:spcPts val="0"/>
              </a:spcAft>
              <a:buSzPts val="1800"/>
              <a:buChar char="●"/>
            </a:pPr>
            <a:r>
              <a:rPr lang="en"/>
              <a:t>Allows for individual substitution rates</a:t>
            </a:r>
            <a:endParaRPr/>
          </a:p>
        </p:txBody>
      </p:sp>
      <p:grpSp>
        <p:nvGrpSpPr>
          <p:cNvPr id="531" name="Google Shape;531;p73"/>
          <p:cNvGrpSpPr/>
          <p:nvPr/>
        </p:nvGrpSpPr>
        <p:grpSpPr>
          <a:xfrm>
            <a:off x="5182550" y="1577875"/>
            <a:ext cx="3315400" cy="3229825"/>
            <a:chOff x="2817400" y="1036450"/>
            <a:chExt cx="3315400" cy="3229825"/>
          </a:xfrm>
        </p:grpSpPr>
        <p:sp>
          <p:nvSpPr>
            <p:cNvPr id="532" name="Google Shape;532;p73"/>
            <p:cNvSpPr txBox="1"/>
            <p:nvPr/>
          </p:nvSpPr>
          <p:spPr>
            <a:xfrm>
              <a:off x="28174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Courier New"/>
                  <a:ea typeface="Courier New"/>
                  <a:cs typeface="Courier New"/>
                  <a:sym typeface="Courier New"/>
                </a:rPr>
                <a:t>A</a:t>
              </a:r>
              <a:endParaRPr sz="4800">
                <a:latin typeface="Courier New"/>
                <a:ea typeface="Courier New"/>
                <a:cs typeface="Courier New"/>
                <a:sym typeface="Courier New"/>
              </a:endParaRPr>
            </a:p>
          </p:txBody>
        </p:sp>
        <p:sp>
          <p:nvSpPr>
            <p:cNvPr id="533" name="Google Shape;533;p73"/>
            <p:cNvSpPr txBox="1"/>
            <p:nvPr/>
          </p:nvSpPr>
          <p:spPr>
            <a:xfrm>
              <a:off x="5349200" y="1036450"/>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latin typeface="Courier New"/>
                  <a:ea typeface="Courier New"/>
                  <a:cs typeface="Courier New"/>
                  <a:sym typeface="Courier New"/>
                </a:rPr>
                <a:t>C</a:t>
              </a:r>
              <a:endParaRPr sz="7200">
                <a:latin typeface="Courier New"/>
                <a:ea typeface="Courier New"/>
                <a:cs typeface="Courier New"/>
                <a:sym typeface="Courier New"/>
              </a:endParaRPr>
            </a:p>
          </p:txBody>
        </p:sp>
        <p:sp>
          <p:nvSpPr>
            <p:cNvPr id="534" name="Google Shape;534;p73"/>
            <p:cNvSpPr txBox="1"/>
            <p:nvPr/>
          </p:nvSpPr>
          <p:spPr>
            <a:xfrm>
              <a:off x="28174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latin typeface="Courier New"/>
                  <a:ea typeface="Courier New"/>
                  <a:cs typeface="Courier New"/>
                  <a:sym typeface="Courier New"/>
                </a:rPr>
                <a:t>G</a:t>
              </a:r>
              <a:endParaRPr sz="8000">
                <a:latin typeface="Courier New"/>
                <a:ea typeface="Courier New"/>
                <a:cs typeface="Courier New"/>
                <a:sym typeface="Courier New"/>
              </a:endParaRPr>
            </a:p>
          </p:txBody>
        </p:sp>
        <p:sp>
          <p:nvSpPr>
            <p:cNvPr id="535" name="Google Shape;535;p73"/>
            <p:cNvSpPr txBox="1"/>
            <p:nvPr/>
          </p:nvSpPr>
          <p:spPr>
            <a:xfrm>
              <a:off x="5349200" y="2984075"/>
              <a:ext cx="783600" cy="12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Courier New"/>
                  <a:ea typeface="Courier New"/>
                  <a:cs typeface="Courier New"/>
                  <a:sym typeface="Courier New"/>
                </a:rPr>
                <a:t>T</a:t>
              </a:r>
              <a:endParaRPr sz="4000">
                <a:latin typeface="Courier New"/>
                <a:ea typeface="Courier New"/>
                <a:cs typeface="Courier New"/>
                <a:sym typeface="Courier New"/>
              </a:endParaRPr>
            </a:p>
          </p:txBody>
        </p:sp>
        <p:cxnSp>
          <p:nvCxnSpPr>
            <p:cNvPr id="536" name="Google Shape;536;p73"/>
            <p:cNvCxnSpPr/>
            <p:nvPr/>
          </p:nvCxnSpPr>
          <p:spPr>
            <a:xfrm>
              <a:off x="3505000" y="1960175"/>
              <a:ext cx="1838100" cy="1325100"/>
            </a:xfrm>
            <a:prstGeom prst="straightConnector1">
              <a:avLst/>
            </a:prstGeom>
            <a:noFill/>
            <a:ln w="28575" cap="flat" cmpd="sng">
              <a:solidFill>
                <a:srgbClr val="000000"/>
              </a:solidFill>
              <a:prstDash val="dash"/>
              <a:round/>
              <a:headEnd type="triangle" w="med" len="med"/>
              <a:tailEnd type="triangle" w="med" len="med"/>
            </a:ln>
          </p:spPr>
        </p:cxnSp>
        <p:cxnSp>
          <p:nvCxnSpPr>
            <p:cNvPr id="537" name="Google Shape;537;p73"/>
            <p:cNvCxnSpPr/>
            <p:nvPr/>
          </p:nvCxnSpPr>
          <p:spPr>
            <a:xfrm rot="10800000" flipH="1">
              <a:off x="3433750" y="1974375"/>
              <a:ext cx="2009100" cy="1382100"/>
            </a:xfrm>
            <a:prstGeom prst="straightConnector1">
              <a:avLst/>
            </a:prstGeom>
            <a:noFill/>
            <a:ln w="28575" cap="flat" cmpd="sng">
              <a:solidFill>
                <a:srgbClr val="3D85C6"/>
              </a:solidFill>
              <a:prstDash val="lgDash"/>
              <a:round/>
              <a:headEnd type="triangle" w="med" len="med"/>
              <a:tailEnd type="triangle" w="med" len="med"/>
            </a:ln>
          </p:spPr>
        </p:cxnSp>
        <p:cxnSp>
          <p:nvCxnSpPr>
            <p:cNvPr id="538" name="Google Shape;538;p73"/>
            <p:cNvCxnSpPr>
              <a:stCxn id="532" idx="3"/>
              <a:endCxn id="533" idx="1"/>
            </p:cNvCxnSpPr>
            <p:nvPr/>
          </p:nvCxnSpPr>
          <p:spPr>
            <a:xfrm>
              <a:off x="3601000" y="1677550"/>
              <a:ext cx="1748100" cy="0"/>
            </a:xfrm>
            <a:prstGeom prst="straightConnector1">
              <a:avLst/>
            </a:prstGeom>
            <a:noFill/>
            <a:ln w="28575" cap="flat" cmpd="sng">
              <a:solidFill>
                <a:srgbClr val="783F04"/>
              </a:solidFill>
              <a:prstDash val="dot"/>
              <a:round/>
              <a:headEnd type="triangle" w="med" len="med"/>
              <a:tailEnd type="triangle" w="med" len="med"/>
            </a:ln>
          </p:spPr>
        </p:cxnSp>
        <p:cxnSp>
          <p:nvCxnSpPr>
            <p:cNvPr id="539" name="Google Shape;539;p73"/>
            <p:cNvCxnSpPr>
              <a:stCxn id="534" idx="3"/>
              <a:endCxn id="535" idx="1"/>
            </p:cNvCxnSpPr>
            <p:nvPr/>
          </p:nvCxnSpPr>
          <p:spPr>
            <a:xfrm>
              <a:off x="3601000" y="3625175"/>
              <a:ext cx="1748100" cy="0"/>
            </a:xfrm>
            <a:prstGeom prst="straightConnector1">
              <a:avLst/>
            </a:prstGeom>
            <a:noFill/>
            <a:ln w="28575" cap="flat" cmpd="sng">
              <a:solidFill>
                <a:srgbClr val="A64D79"/>
              </a:solidFill>
              <a:prstDash val="dashDot"/>
              <a:round/>
              <a:headEnd type="triangle" w="med" len="med"/>
              <a:tailEnd type="triangle" w="med" len="med"/>
            </a:ln>
          </p:spPr>
        </p:cxnSp>
        <p:cxnSp>
          <p:nvCxnSpPr>
            <p:cNvPr id="540" name="Google Shape;540;p73"/>
            <p:cNvCxnSpPr>
              <a:stCxn id="534" idx="0"/>
              <a:endCxn id="532" idx="2"/>
            </p:cNvCxnSpPr>
            <p:nvPr/>
          </p:nvCxnSpPr>
          <p:spPr>
            <a:xfrm rot="10800000">
              <a:off x="3209200" y="2318675"/>
              <a:ext cx="0" cy="665400"/>
            </a:xfrm>
            <a:prstGeom prst="straightConnector1">
              <a:avLst/>
            </a:prstGeom>
            <a:noFill/>
            <a:ln w="28575" cap="flat" cmpd="sng">
              <a:solidFill>
                <a:srgbClr val="FF0000"/>
              </a:solidFill>
              <a:prstDash val="solid"/>
              <a:round/>
              <a:headEnd type="triangle" w="med" len="med"/>
              <a:tailEnd type="triangle" w="med" len="med"/>
            </a:ln>
          </p:spPr>
        </p:cxnSp>
        <p:cxnSp>
          <p:nvCxnSpPr>
            <p:cNvPr id="541" name="Google Shape;541;p73"/>
            <p:cNvCxnSpPr>
              <a:stCxn id="535" idx="0"/>
              <a:endCxn id="533" idx="2"/>
            </p:cNvCxnSpPr>
            <p:nvPr/>
          </p:nvCxnSpPr>
          <p:spPr>
            <a:xfrm rot="10800000">
              <a:off x="5741000" y="2318675"/>
              <a:ext cx="0" cy="665400"/>
            </a:xfrm>
            <a:prstGeom prst="straightConnector1">
              <a:avLst/>
            </a:prstGeom>
            <a:noFill/>
            <a:ln w="28575" cap="flat" cmpd="sng">
              <a:solidFill>
                <a:srgbClr val="0000FF"/>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Among site rate heterogeneity (Γ)</a:t>
            </a:r>
            <a:endParaRPr/>
          </a:p>
        </p:txBody>
      </p:sp>
      <p:pic>
        <p:nvPicPr>
          <p:cNvPr id="547" name="Google Shape;547;p74" descr="heterogeneity.png"/>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107025" y="1155875"/>
            <a:ext cx="6792840" cy="3820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Proportion Invariant Sites (I)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GTR + Γ + 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00DA-49E2-3F49-A760-DEFD354FDC25}"/>
              </a:ext>
            </a:extLst>
          </p:cNvPr>
          <p:cNvSpPr>
            <a:spLocks noGrp="1"/>
          </p:cNvSpPr>
          <p:nvPr>
            <p:ph type="title"/>
          </p:nvPr>
        </p:nvSpPr>
        <p:spPr>
          <a:xfrm>
            <a:off x="311700" y="252248"/>
            <a:ext cx="8520600" cy="841800"/>
          </a:xfrm>
        </p:spPr>
        <p:txBody>
          <a:bodyPr/>
          <a:lstStyle/>
          <a:p>
            <a:r>
              <a:rPr lang="en-GB" dirty="0"/>
              <a:t>Pairwise SNP distance calculation</a:t>
            </a:r>
          </a:p>
        </p:txBody>
      </p:sp>
      <p:graphicFrame>
        <p:nvGraphicFramePr>
          <p:cNvPr id="3" name="Table 2">
            <a:extLst>
              <a:ext uri="{FF2B5EF4-FFF2-40B4-BE49-F238E27FC236}">
                <a16:creationId xmlns:a16="http://schemas.microsoft.com/office/drawing/2014/main" id="{7DDDE9FC-79F8-0A40-97F8-8CDAC0111B09}"/>
              </a:ext>
            </a:extLst>
          </p:cNvPr>
          <p:cNvGraphicFramePr>
            <a:graphicFrameLocks noGrp="1"/>
          </p:cNvGraphicFramePr>
          <p:nvPr>
            <p:extLst>
              <p:ext uri="{D42A27DB-BD31-4B8C-83A1-F6EECF244321}">
                <p14:modId xmlns:p14="http://schemas.microsoft.com/office/powerpoint/2010/main" val="2748630319"/>
              </p:ext>
            </p:extLst>
          </p:nvPr>
        </p:nvGraphicFramePr>
        <p:xfrm>
          <a:off x="444500" y="1325405"/>
          <a:ext cx="8255000" cy="2032000"/>
        </p:xfrm>
        <a:graphic>
          <a:graphicData uri="http://schemas.openxmlformats.org/drawingml/2006/table">
            <a:tbl>
              <a:tblPr>
                <a:tableStyleId>{334B3058-446B-40BC-8FDD-3D620D13C556}</a:tableStyleId>
              </a:tblPr>
              <a:tblGrid>
                <a:gridCol w="825500">
                  <a:extLst>
                    <a:ext uri="{9D8B030D-6E8A-4147-A177-3AD203B41FA5}">
                      <a16:colId xmlns:a16="http://schemas.microsoft.com/office/drawing/2014/main" val="1359253135"/>
                    </a:ext>
                  </a:extLst>
                </a:gridCol>
                <a:gridCol w="825500">
                  <a:extLst>
                    <a:ext uri="{9D8B030D-6E8A-4147-A177-3AD203B41FA5}">
                      <a16:colId xmlns:a16="http://schemas.microsoft.com/office/drawing/2014/main" val="161506363"/>
                    </a:ext>
                  </a:extLst>
                </a:gridCol>
                <a:gridCol w="825500">
                  <a:extLst>
                    <a:ext uri="{9D8B030D-6E8A-4147-A177-3AD203B41FA5}">
                      <a16:colId xmlns:a16="http://schemas.microsoft.com/office/drawing/2014/main" val="827922950"/>
                    </a:ext>
                  </a:extLst>
                </a:gridCol>
                <a:gridCol w="825500">
                  <a:extLst>
                    <a:ext uri="{9D8B030D-6E8A-4147-A177-3AD203B41FA5}">
                      <a16:colId xmlns:a16="http://schemas.microsoft.com/office/drawing/2014/main" val="184415695"/>
                    </a:ext>
                  </a:extLst>
                </a:gridCol>
                <a:gridCol w="825500">
                  <a:extLst>
                    <a:ext uri="{9D8B030D-6E8A-4147-A177-3AD203B41FA5}">
                      <a16:colId xmlns:a16="http://schemas.microsoft.com/office/drawing/2014/main" val="179777738"/>
                    </a:ext>
                  </a:extLst>
                </a:gridCol>
                <a:gridCol w="825500">
                  <a:extLst>
                    <a:ext uri="{9D8B030D-6E8A-4147-A177-3AD203B41FA5}">
                      <a16:colId xmlns:a16="http://schemas.microsoft.com/office/drawing/2014/main" val="2360928070"/>
                    </a:ext>
                  </a:extLst>
                </a:gridCol>
                <a:gridCol w="825500">
                  <a:extLst>
                    <a:ext uri="{9D8B030D-6E8A-4147-A177-3AD203B41FA5}">
                      <a16:colId xmlns:a16="http://schemas.microsoft.com/office/drawing/2014/main" val="1019331208"/>
                    </a:ext>
                  </a:extLst>
                </a:gridCol>
                <a:gridCol w="825500">
                  <a:extLst>
                    <a:ext uri="{9D8B030D-6E8A-4147-A177-3AD203B41FA5}">
                      <a16:colId xmlns:a16="http://schemas.microsoft.com/office/drawing/2014/main" val="1529153290"/>
                    </a:ext>
                  </a:extLst>
                </a:gridCol>
                <a:gridCol w="825500">
                  <a:extLst>
                    <a:ext uri="{9D8B030D-6E8A-4147-A177-3AD203B41FA5}">
                      <a16:colId xmlns:a16="http://schemas.microsoft.com/office/drawing/2014/main" val="2573966061"/>
                    </a:ext>
                  </a:extLst>
                </a:gridCol>
                <a:gridCol w="825500">
                  <a:extLst>
                    <a:ext uri="{9D8B030D-6E8A-4147-A177-3AD203B41FA5}">
                      <a16:colId xmlns:a16="http://schemas.microsoft.com/office/drawing/2014/main" val="1952124319"/>
                    </a:ext>
                  </a:extLst>
                </a:gridCol>
              </a:tblGrid>
              <a:tr h="203200">
                <a:tc>
                  <a:txBody>
                    <a:bodyPr/>
                    <a:lstStyle/>
                    <a:p>
                      <a:pPr algn="l" fontAlgn="b"/>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Strain9</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3215453"/>
                  </a:ext>
                </a:extLst>
              </a:tr>
              <a:tr h="203200">
                <a:tc>
                  <a:txBody>
                    <a:bodyPr/>
                    <a:lstStyle/>
                    <a:p>
                      <a:pPr algn="l" fontAlgn="b"/>
                      <a:r>
                        <a:rPr lang="en-GB" sz="1200" u="none" strike="noStrike">
                          <a:effectLst/>
                        </a:rPr>
                        <a:t>Strain1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161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192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195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1725639"/>
                  </a:ext>
                </a:extLst>
              </a:tr>
              <a:tr h="203200">
                <a:tc>
                  <a:txBody>
                    <a:bodyPr/>
                    <a:lstStyle/>
                    <a:p>
                      <a:pPr algn="l" fontAlgn="b"/>
                      <a:r>
                        <a:rPr lang="en-GB" sz="1200" u="none" strike="noStrike">
                          <a:effectLst/>
                        </a:rPr>
                        <a:t>Strain2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161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99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79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102</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3681619"/>
                  </a:ext>
                </a:extLst>
              </a:tr>
              <a:tr h="203200">
                <a:tc>
                  <a:txBody>
                    <a:bodyPr/>
                    <a:lstStyle/>
                    <a:p>
                      <a:pPr algn="l" fontAlgn="b"/>
                      <a:r>
                        <a:rPr lang="en-GB" sz="1200" u="none" strike="noStrike">
                          <a:effectLst/>
                        </a:rPr>
                        <a:t>Strain3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68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44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141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5199595"/>
                  </a:ext>
                </a:extLst>
              </a:tr>
              <a:tr h="203200">
                <a:tc>
                  <a:txBody>
                    <a:bodyPr/>
                    <a:lstStyle/>
                    <a:p>
                      <a:pPr algn="l" fontAlgn="b"/>
                      <a:r>
                        <a:rPr lang="en-GB" sz="1200" u="none" strike="noStrike">
                          <a:effectLst/>
                        </a:rPr>
                        <a:t>Strain4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68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26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139</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1011486"/>
                  </a:ext>
                </a:extLst>
              </a:tr>
              <a:tr h="203200">
                <a:tc>
                  <a:txBody>
                    <a:bodyPr/>
                    <a:lstStyle/>
                    <a:p>
                      <a:pPr algn="l" fontAlgn="b"/>
                      <a:r>
                        <a:rPr lang="en-GB" sz="1200" u="none" strike="noStrike">
                          <a:effectLst/>
                        </a:rPr>
                        <a:t>Strain5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120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123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6202769"/>
                  </a:ext>
                </a:extLst>
              </a:tr>
              <a:tr h="203200">
                <a:tc>
                  <a:txBody>
                    <a:bodyPr/>
                    <a:lstStyle/>
                    <a:p>
                      <a:pPr algn="l" fontAlgn="b"/>
                      <a:r>
                        <a:rPr lang="en-GB" sz="1200" u="none" strike="noStrike">
                          <a:effectLst/>
                        </a:rPr>
                        <a:t>Strain6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192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99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120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5827116"/>
                  </a:ext>
                </a:extLst>
              </a:tr>
              <a:tr h="203200">
                <a:tc>
                  <a:txBody>
                    <a:bodyPr/>
                    <a:lstStyle/>
                    <a:p>
                      <a:pPr algn="l" fontAlgn="b"/>
                      <a:r>
                        <a:rPr lang="en-GB" sz="1200" u="none" strike="noStrike">
                          <a:effectLst/>
                        </a:rPr>
                        <a:t>Strain7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79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52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28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4502842"/>
                  </a:ext>
                </a:extLst>
              </a:tr>
              <a:tr h="203200">
                <a:tc>
                  <a:txBody>
                    <a:bodyPr/>
                    <a:lstStyle/>
                    <a:p>
                      <a:pPr algn="l" fontAlgn="b"/>
                      <a:r>
                        <a:rPr lang="en-GB" sz="1200" u="none" strike="noStrike">
                          <a:effectLst/>
                        </a:rPr>
                        <a:t>Strain8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44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26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28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359251"/>
                  </a:ext>
                </a:extLst>
              </a:tr>
              <a:tr h="203200">
                <a:tc>
                  <a:txBody>
                    <a:bodyPr/>
                    <a:lstStyle/>
                    <a:p>
                      <a:pPr algn="l" fontAlgn="b"/>
                      <a:r>
                        <a:rPr lang="en-GB" sz="1200" u="none" strike="noStrike">
                          <a:effectLst/>
                        </a:rPr>
                        <a:t>Strain9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195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141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123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115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0</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7827842"/>
                  </a:ext>
                </a:extLst>
              </a:tr>
            </a:tbl>
          </a:graphicData>
        </a:graphic>
      </p:graphicFrame>
    </p:spTree>
    <p:extLst>
      <p:ext uri="{BB962C8B-B14F-4D97-AF65-F5344CB8AC3E}">
        <p14:creationId xmlns:p14="http://schemas.microsoft.com/office/powerpoint/2010/main" val="1971296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C629-5FBB-4E44-9CD5-9B37A442E0A5}"/>
              </a:ext>
            </a:extLst>
          </p:cNvPr>
          <p:cNvSpPr>
            <a:spLocks noGrp="1"/>
          </p:cNvSpPr>
          <p:nvPr>
            <p:ph type="title"/>
          </p:nvPr>
        </p:nvSpPr>
        <p:spPr/>
        <p:txBody>
          <a:bodyPr/>
          <a:lstStyle/>
          <a:p>
            <a:r>
              <a:rPr lang="en-GB" dirty="0"/>
              <a:t>Recombination</a:t>
            </a:r>
          </a:p>
        </p:txBody>
      </p:sp>
    </p:spTree>
    <p:extLst>
      <p:ext uri="{BB962C8B-B14F-4D97-AF65-F5344CB8AC3E}">
        <p14:creationId xmlns:p14="http://schemas.microsoft.com/office/powerpoint/2010/main" val="88546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63CBFF-8C3F-7D45-B358-4D22EA6911CB}"/>
              </a:ext>
            </a:extLst>
          </p:cNvPr>
          <p:cNvPicPr>
            <a:picLocks noChangeAspect="1"/>
          </p:cNvPicPr>
          <p:nvPr/>
        </p:nvPicPr>
        <p:blipFill>
          <a:blip r:embed="rId3"/>
          <a:stretch>
            <a:fillRect/>
          </a:stretch>
        </p:blipFill>
        <p:spPr>
          <a:xfrm>
            <a:off x="2327434" y="0"/>
            <a:ext cx="4377447" cy="5143500"/>
          </a:xfrm>
          <a:prstGeom prst="rect">
            <a:avLst/>
          </a:prstGeom>
        </p:spPr>
      </p:pic>
      <p:sp>
        <p:nvSpPr>
          <p:cNvPr id="5" name="TextBox 4">
            <a:extLst>
              <a:ext uri="{FF2B5EF4-FFF2-40B4-BE49-F238E27FC236}">
                <a16:creationId xmlns:a16="http://schemas.microsoft.com/office/drawing/2014/main" id="{4C83EBAA-2F6B-A64B-8FF8-BC1F1EB4B4A5}"/>
              </a:ext>
            </a:extLst>
          </p:cNvPr>
          <p:cNvSpPr txBox="1"/>
          <p:nvPr/>
        </p:nvSpPr>
        <p:spPr>
          <a:xfrm>
            <a:off x="48861" y="4725564"/>
            <a:ext cx="3139001" cy="307777"/>
          </a:xfrm>
          <a:prstGeom prst="rect">
            <a:avLst/>
          </a:prstGeom>
          <a:noFill/>
        </p:spPr>
        <p:txBody>
          <a:bodyPr wrap="none" rtlCol="0">
            <a:spAutoFit/>
          </a:bodyPr>
          <a:lstStyle/>
          <a:p>
            <a:r>
              <a:rPr lang="en-GB" dirty="0"/>
              <a:t>Hug et al., Nature Microbiology, 2016</a:t>
            </a:r>
          </a:p>
        </p:txBody>
      </p:sp>
    </p:spTree>
    <p:extLst>
      <p:ext uri="{BB962C8B-B14F-4D97-AF65-F5344CB8AC3E}">
        <p14:creationId xmlns:p14="http://schemas.microsoft.com/office/powerpoint/2010/main" val="1416792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AFEF0-39E2-554F-8076-004765CF6CDC}"/>
              </a:ext>
            </a:extLst>
          </p:cNvPr>
          <p:cNvSpPr txBox="1"/>
          <p:nvPr/>
        </p:nvSpPr>
        <p:spPr>
          <a:xfrm>
            <a:off x="614253" y="420595"/>
            <a:ext cx="4083169" cy="369332"/>
          </a:xfrm>
          <a:prstGeom prst="rect">
            <a:avLst/>
          </a:prstGeom>
          <a:noFill/>
        </p:spPr>
        <p:txBody>
          <a:bodyPr wrap="none" rtlCol="0">
            <a:spAutoFit/>
          </a:bodyPr>
          <a:lstStyle/>
          <a:p>
            <a:r>
              <a:rPr lang="en-GB" sz="1800" dirty="0"/>
              <a:t>How clonal are bacterial populations? </a:t>
            </a:r>
          </a:p>
        </p:txBody>
      </p:sp>
      <p:sp>
        <p:nvSpPr>
          <p:cNvPr id="4" name="TextBox 3">
            <a:extLst>
              <a:ext uri="{FF2B5EF4-FFF2-40B4-BE49-F238E27FC236}">
                <a16:creationId xmlns:a16="http://schemas.microsoft.com/office/drawing/2014/main" id="{9122AEA0-DF82-8241-B3C0-243EF18F4B88}"/>
              </a:ext>
            </a:extLst>
          </p:cNvPr>
          <p:cNvSpPr txBox="1"/>
          <p:nvPr/>
        </p:nvSpPr>
        <p:spPr>
          <a:xfrm>
            <a:off x="614253" y="968031"/>
            <a:ext cx="7732305" cy="3754874"/>
          </a:xfrm>
          <a:prstGeom prst="rect">
            <a:avLst/>
          </a:prstGeom>
          <a:noFill/>
        </p:spPr>
        <p:txBody>
          <a:bodyPr wrap="square" rtlCol="0">
            <a:spAutoFit/>
          </a:bodyPr>
          <a:lstStyle/>
          <a:p>
            <a:pPr marL="285750" indent="-285750">
              <a:buFont typeface="Arial" panose="020B0604020202020204" pitchFamily="34" charset="0"/>
              <a:buChar char="•"/>
            </a:pPr>
            <a:r>
              <a:rPr lang="en-GB" dirty="0"/>
              <a:t>Clonal – acquired DNA vertically from parent without recombination (sexual or otherwise)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phylogenetic trees assume that DNA has been transmitted vertically (no recombination)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Some bacteria undergo a lot of recombination, others are very clonal. Smith, JM et al., 1993, PNAS, v90, p4384</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use </a:t>
            </a:r>
            <a:r>
              <a:rPr lang="en-GB" dirty="0" err="1"/>
              <a:t>Gubbins</a:t>
            </a:r>
            <a:r>
              <a:rPr lang="en-GB" dirty="0"/>
              <a:t> or </a:t>
            </a:r>
            <a:r>
              <a:rPr lang="en-GB" dirty="0" err="1"/>
              <a:t>ClonalFrameML</a:t>
            </a:r>
            <a:r>
              <a:rPr lang="en-GB" dirty="0"/>
              <a:t> to identify regions of recombination.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 use a phylogenetic network approach (</a:t>
            </a:r>
            <a:r>
              <a:rPr lang="en-GB" dirty="0" err="1"/>
              <a:t>SplitsTree</a:t>
            </a:r>
            <a:r>
              <a:rPr lang="en-GB" dirty="0"/>
              <a:t>) to analyse your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need to know for your bacterium if it is recombinogenic or not, and what the best ways to deal with that level of recombination are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Mobile elements like phage and plasmids should usually be excluded, or treated separately in a phylogenetic analysis</a:t>
            </a:r>
          </a:p>
        </p:txBody>
      </p:sp>
    </p:spTree>
    <p:extLst>
      <p:ext uri="{BB962C8B-B14F-4D97-AF65-F5344CB8AC3E}">
        <p14:creationId xmlns:p14="http://schemas.microsoft.com/office/powerpoint/2010/main" val="4285492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3" name="Picture 2">
            <a:extLst>
              <a:ext uri="{FF2B5EF4-FFF2-40B4-BE49-F238E27FC236}">
                <a16:creationId xmlns:a16="http://schemas.microsoft.com/office/drawing/2014/main" id="{531BB460-11CD-674D-84D5-E66CB2DFE1B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28662" y="125026"/>
            <a:ext cx="2671922" cy="1904698"/>
          </a:xfrm>
          <a:prstGeom prst="rect">
            <a:avLst/>
          </a:prstGeom>
        </p:spPr>
      </p:pic>
      <p:pic>
        <p:nvPicPr>
          <p:cNvPr id="5" name="Picture 4">
            <a:extLst>
              <a:ext uri="{FF2B5EF4-FFF2-40B4-BE49-F238E27FC236}">
                <a16:creationId xmlns:a16="http://schemas.microsoft.com/office/drawing/2014/main" id="{5B36414D-33ED-544E-ABD1-F264F01AE49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831794" y="212036"/>
            <a:ext cx="2229610" cy="1106557"/>
          </a:xfrm>
          <a:prstGeom prst="rect">
            <a:avLst/>
          </a:prstGeom>
        </p:spPr>
      </p:pic>
      <p:sp>
        <p:nvSpPr>
          <p:cNvPr id="123" name="Google Shape;123;p24"/>
          <p:cNvSpPr txBox="1">
            <a:spLocks noGrp="1"/>
          </p:cNvSpPr>
          <p:nvPr>
            <p:ph type="title" idx="4294967295"/>
          </p:nvPr>
        </p:nvSpPr>
        <p:spPr>
          <a:xfrm>
            <a:off x="275803" y="125026"/>
            <a:ext cx="4813500" cy="13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would we use phylogenies in epidemiology?</a:t>
            </a:r>
            <a:endParaRPr dirty="0"/>
          </a:p>
        </p:txBody>
      </p:sp>
      <p:pic>
        <p:nvPicPr>
          <p:cNvPr id="2" name="Picture 1">
            <a:extLst>
              <a:ext uri="{FF2B5EF4-FFF2-40B4-BE49-F238E27FC236}">
                <a16:creationId xmlns:a16="http://schemas.microsoft.com/office/drawing/2014/main" id="{8924B40D-1BF7-074B-8712-9BBE9AE15348}"/>
              </a:ext>
            </a:extLst>
          </p:cNvPr>
          <p:cNvPicPr>
            <a:picLocks noChangeAspect="1"/>
          </p:cNvPicPr>
          <p:nvPr/>
        </p:nvPicPr>
        <p:blipFill>
          <a:blip r:embed="rId5"/>
          <a:stretch>
            <a:fillRect/>
          </a:stretch>
        </p:blipFill>
        <p:spPr>
          <a:xfrm>
            <a:off x="275803" y="1740076"/>
            <a:ext cx="4398065" cy="2827328"/>
          </a:xfrm>
          <a:prstGeom prst="rect">
            <a:avLst/>
          </a:prstGeom>
        </p:spPr>
      </p:pic>
      <p:pic>
        <p:nvPicPr>
          <p:cNvPr id="4" name="Picture 3">
            <a:extLst>
              <a:ext uri="{FF2B5EF4-FFF2-40B4-BE49-F238E27FC236}">
                <a16:creationId xmlns:a16="http://schemas.microsoft.com/office/drawing/2014/main" id="{1D4EF16A-79A4-474B-9F57-42EE036C9E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061781" y="1231448"/>
            <a:ext cx="2908284" cy="2925003"/>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9E70D29D-C718-1644-8C9F-B6D6D14577E6}"/>
              </a:ext>
            </a:extLst>
          </p:cNvPr>
          <p:cNvPicPr>
            <a:picLocks noChangeAspect="1"/>
          </p:cNvPicPr>
          <p:nvPr/>
        </p:nvPicPr>
        <p:blipFill>
          <a:blip r:embed="rId7"/>
          <a:stretch>
            <a:fillRect/>
          </a:stretch>
        </p:blipFill>
        <p:spPr>
          <a:xfrm>
            <a:off x="4547335" y="4156451"/>
            <a:ext cx="4568917" cy="987049"/>
          </a:xfrm>
          <a:prstGeom prst="rect">
            <a:avLst/>
          </a:prstGeom>
        </p:spPr>
      </p:pic>
    </p:spTree>
    <p:extLst>
      <p:ext uri="{BB962C8B-B14F-4D97-AF65-F5344CB8AC3E}">
        <p14:creationId xmlns:p14="http://schemas.microsoft.com/office/powerpoint/2010/main" val="305770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3" descr="dentist.png"/>
          <p:cNvPicPr preferRelativeResize="0"/>
          <p:nvPr/>
        </p:nvPicPr>
        <p:blipFill rotWithShape="1">
          <a:blip r:embed="rId3" cstate="hqprint">
            <a:alphaModFix/>
            <a:extLst>
              <a:ext uri="{28A0092B-C50C-407E-A947-70E740481C1C}">
                <a14:useLocalDpi xmlns:a14="http://schemas.microsoft.com/office/drawing/2010/main"/>
              </a:ext>
            </a:extLst>
          </a:blip>
          <a:srcRect b="-2322"/>
          <a:stretch/>
        </p:blipFill>
        <p:spPr>
          <a:xfrm>
            <a:off x="173875" y="141288"/>
            <a:ext cx="3843776" cy="4626624"/>
          </a:xfrm>
          <a:prstGeom prst="rect">
            <a:avLst/>
          </a:prstGeom>
          <a:noFill/>
          <a:ln>
            <a:noFill/>
          </a:ln>
        </p:spPr>
      </p:pic>
      <p:sp>
        <p:nvSpPr>
          <p:cNvPr id="115" name="Google Shape;115;p23"/>
          <p:cNvSpPr txBox="1">
            <a:spLocks noGrp="1"/>
          </p:cNvSpPr>
          <p:nvPr>
            <p:ph type="title"/>
          </p:nvPr>
        </p:nvSpPr>
        <p:spPr>
          <a:xfrm>
            <a:off x="4572000" y="711470"/>
            <a:ext cx="4009479"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would we use phylogenies in epidemiology?</a:t>
            </a:r>
            <a:endParaRPr dirty="0"/>
          </a:p>
        </p:txBody>
      </p:sp>
      <p:pic>
        <p:nvPicPr>
          <p:cNvPr id="116" name="Google Shape;116;p23" descr="dentist2.png"/>
          <p:cNvPicPr preferRelativeResize="0"/>
          <p:nvPr/>
        </p:nvPicPr>
        <p:blipFill>
          <a:blip r:embed="rId4">
            <a:alphaModFix/>
          </a:blip>
          <a:stretch>
            <a:fillRect/>
          </a:stretch>
        </p:blipFill>
        <p:spPr>
          <a:xfrm>
            <a:off x="4017650" y="4359550"/>
            <a:ext cx="4813500" cy="573658"/>
          </a:xfrm>
          <a:prstGeom prst="rect">
            <a:avLst/>
          </a:prstGeom>
          <a:noFill/>
          <a:ln>
            <a:noFill/>
          </a:ln>
        </p:spPr>
      </p:pic>
      <p:sp>
        <p:nvSpPr>
          <p:cNvPr id="6" name="Google Shape;128;p25">
            <a:extLst>
              <a:ext uri="{FF2B5EF4-FFF2-40B4-BE49-F238E27FC236}">
                <a16:creationId xmlns:a16="http://schemas.microsoft.com/office/drawing/2014/main" id="{67A46F5C-B66A-FC46-ADEF-B8F99A5A03A5}"/>
              </a:ext>
            </a:extLst>
          </p:cNvPr>
          <p:cNvSpPr txBox="1">
            <a:spLocks/>
          </p:cNvSpPr>
          <p:nvPr/>
        </p:nvSpPr>
        <p:spPr>
          <a:xfrm>
            <a:off x="4572000" y="2454600"/>
            <a:ext cx="3843776" cy="138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GB" dirty="0"/>
              <a:t>Phylogenies help reduce epi uncertainty.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7F9B-94CA-B345-99E6-128B514E56AB}"/>
              </a:ext>
            </a:extLst>
          </p:cNvPr>
          <p:cNvSpPr>
            <a:spLocks noGrp="1"/>
          </p:cNvSpPr>
          <p:nvPr>
            <p:ph type="title"/>
          </p:nvPr>
        </p:nvSpPr>
        <p:spPr/>
        <p:txBody>
          <a:bodyPr/>
          <a:lstStyle/>
          <a:p>
            <a:r>
              <a:rPr lang="en-GB" dirty="0"/>
              <a:t>How do we make a tree?</a:t>
            </a:r>
          </a:p>
        </p:txBody>
      </p:sp>
    </p:spTree>
    <p:extLst>
      <p:ext uri="{BB962C8B-B14F-4D97-AF65-F5344CB8AC3E}">
        <p14:creationId xmlns:p14="http://schemas.microsoft.com/office/powerpoint/2010/main" val="373158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85A07608-1623-D748-9CC9-A15817C2E8C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07269" y="342864"/>
            <a:ext cx="7129462" cy="47355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4330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349F-C126-9A43-8A32-941AC02CACBA}"/>
              </a:ext>
            </a:extLst>
          </p:cNvPr>
          <p:cNvSpPr>
            <a:spLocks noGrp="1"/>
          </p:cNvSpPr>
          <p:nvPr>
            <p:ph type="title"/>
          </p:nvPr>
        </p:nvSpPr>
        <p:spPr>
          <a:xfrm>
            <a:off x="156842" y="213491"/>
            <a:ext cx="3404894" cy="572700"/>
          </a:xfrm>
        </p:spPr>
        <p:txBody>
          <a:bodyPr/>
          <a:lstStyle/>
          <a:p>
            <a:r>
              <a:rPr lang="en-GB" dirty="0"/>
              <a:t>The maximum likelihood way</a:t>
            </a:r>
          </a:p>
        </p:txBody>
      </p:sp>
      <p:sp>
        <p:nvSpPr>
          <p:cNvPr id="5" name="TextBox 4">
            <a:extLst>
              <a:ext uri="{FF2B5EF4-FFF2-40B4-BE49-F238E27FC236}">
                <a16:creationId xmlns:a16="http://schemas.microsoft.com/office/drawing/2014/main" id="{A72CA53E-46C4-1448-ABA0-55CE2E3BF4FD}"/>
              </a:ext>
            </a:extLst>
          </p:cNvPr>
          <p:cNvSpPr txBox="1"/>
          <p:nvPr/>
        </p:nvSpPr>
        <p:spPr>
          <a:xfrm>
            <a:off x="3830987" y="267877"/>
            <a:ext cx="944489" cy="523220"/>
          </a:xfrm>
          <a:prstGeom prst="rect">
            <a:avLst/>
          </a:prstGeom>
          <a:noFill/>
        </p:spPr>
        <p:txBody>
          <a:bodyPr wrap="none" rtlCol="0">
            <a:spAutoFit/>
          </a:bodyPr>
          <a:lstStyle/>
          <a:p>
            <a:r>
              <a:rPr lang="en-GB" sz="2800" dirty="0"/>
              <a:t>Data</a:t>
            </a:r>
          </a:p>
        </p:txBody>
      </p:sp>
      <p:sp>
        <p:nvSpPr>
          <p:cNvPr id="6" name="TextBox 5">
            <a:extLst>
              <a:ext uri="{FF2B5EF4-FFF2-40B4-BE49-F238E27FC236}">
                <a16:creationId xmlns:a16="http://schemas.microsoft.com/office/drawing/2014/main" id="{1473BB84-5481-764C-A3CA-F5BA7EEBBD18}"/>
              </a:ext>
            </a:extLst>
          </p:cNvPr>
          <p:cNvSpPr txBox="1"/>
          <p:nvPr/>
        </p:nvSpPr>
        <p:spPr>
          <a:xfrm>
            <a:off x="3459010" y="1362476"/>
            <a:ext cx="2043602" cy="769441"/>
          </a:xfrm>
          <a:prstGeom prst="rect">
            <a:avLst/>
          </a:prstGeom>
          <a:noFill/>
        </p:spPr>
        <p:txBody>
          <a:bodyPr wrap="square" rtlCol="0">
            <a:spAutoFit/>
          </a:bodyPr>
          <a:lstStyle/>
          <a:p>
            <a:r>
              <a:rPr lang="en-GB" sz="4400" dirty="0"/>
              <a:t>Model</a:t>
            </a:r>
          </a:p>
        </p:txBody>
      </p:sp>
      <p:sp>
        <p:nvSpPr>
          <p:cNvPr id="7" name="TextBox 6">
            <a:extLst>
              <a:ext uri="{FF2B5EF4-FFF2-40B4-BE49-F238E27FC236}">
                <a16:creationId xmlns:a16="http://schemas.microsoft.com/office/drawing/2014/main" id="{9592832B-2446-A740-8988-730EB9E88E29}"/>
              </a:ext>
            </a:extLst>
          </p:cNvPr>
          <p:cNvSpPr txBox="1"/>
          <p:nvPr/>
        </p:nvSpPr>
        <p:spPr>
          <a:xfrm>
            <a:off x="3450197" y="2296716"/>
            <a:ext cx="1723696" cy="1477328"/>
          </a:xfrm>
          <a:prstGeom prst="rect">
            <a:avLst/>
          </a:prstGeom>
          <a:noFill/>
        </p:spPr>
        <p:txBody>
          <a:bodyPr wrap="square" rtlCol="0">
            <a:spAutoFit/>
          </a:bodyPr>
          <a:lstStyle/>
          <a:p>
            <a:pPr algn="ctr"/>
            <a:r>
              <a:rPr lang="en-GB" sz="1800" dirty="0"/>
              <a:t>Assess how well the model fits the data </a:t>
            </a:r>
          </a:p>
          <a:p>
            <a:pPr algn="ctr"/>
            <a:r>
              <a:rPr lang="en-GB" sz="1800" dirty="0"/>
              <a:t>(i.e. the ‘likelihood’)</a:t>
            </a:r>
          </a:p>
        </p:txBody>
      </p:sp>
      <p:sp>
        <p:nvSpPr>
          <p:cNvPr id="8" name="Curved Left Arrow 7">
            <a:extLst>
              <a:ext uri="{FF2B5EF4-FFF2-40B4-BE49-F238E27FC236}">
                <a16:creationId xmlns:a16="http://schemas.microsoft.com/office/drawing/2014/main" id="{39E89F7A-C9AB-4D4E-96CA-6F9D0CB78939}"/>
              </a:ext>
            </a:extLst>
          </p:cNvPr>
          <p:cNvSpPr/>
          <p:nvPr/>
        </p:nvSpPr>
        <p:spPr>
          <a:xfrm>
            <a:off x="5339367" y="1549694"/>
            <a:ext cx="1249447" cy="16267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urved Left Arrow 8">
            <a:extLst>
              <a:ext uri="{FF2B5EF4-FFF2-40B4-BE49-F238E27FC236}">
                <a16:creationId xmlns:a16="http://schemas.microsoft.com/office/drawing/2014/main" id="{E949AC16-6FF5-A846-AAE4-3D2EBCB8882B}"/>
              </a:ext>
            </a:extLst>
          </p:cNvPr>
          <p:cNvSpPr/>
          <p:nvPr/>
        </p:nvSpPr>
        <p:spPr>
          <a:xfrm flipH="1" flipV="1">
            <a:off x="2035277" y="1477796"/>
            <a:ext cx="1249447" cy="162677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Down Arrow 9">
            <a:extLst>
              <a:ext uri="{FF2B5EF4-FFF2-40B4-BE49-F238E27FC236}">
                <a16:creationId xmlns:a16="http://schemas.microsoft.com/office/drawing/2014/main" id="{CC98B799-9841-F44E-80CA-D57F508A7E14}"/>
              </a:ext>
            </a:extLst>
          </p:cNvPr>
          <p:cNvSpPr/>
          <p:nvPr/>
        </p:nvSpPr>
        <p:spPr>
          <a:xfrm>
            <a:off x="4087775" y="811380"/>
            <a:ext cx="430915" cy="5383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E22E4CE-2E0B-0B42-9B78-09394F88DC04}"/>
              </a:ext>
            </a:extLst>
          </p:cNvPr>
          <p:cNvSpPr txBox="1"/>
          <p:nvPr/>
        </p:nvSpPr>
        <p:spPr>
          <a:xfrm>
            <a:off x="3193311" y="4469004"/>
            <a:ext cx="2219840" cy="523220"/>
          </a:xfrm>
          <a:prstGeom prst="rect">
            <a:avLst/>
          </a:prstGeom>
          <a:noFill/>
        </p:spPr>
        <p:txBody>
          <a:bodyPr wrap="square" rtlCol="0">
            <a:spAutoFit/>
          </a:bodyPr>
          <a:lstStyle/>
          <a:p>
            <a:pPr algn="ctr"/>
            <a:r>
              <a:rPr lang="en-GB" dirty="0"/>
              <a:t>Output – the maximum likelihood model</a:t>
            </a:r>
          </a:p>
        </p:txBody>
      </p:sp>
      <p:sp>
        <p:nvSpPr>
          <p:cNvPr id="13" name="Down Arrow 12">
            <a:extLst>
              <a:ext uri="{FF2B5EF4-FFF2-40B4-BE49-F238E27FC236}">
                <a16:creationId xmlns:a16="http://schemas.microsoft.com/office/drawing/2014/main" id="{E5B0EAC1-B8CB-2148-94E0-84E9D3088046}"/>
              </a:ext>
            </a:extLst>
          </p:cNvPr>
          <p:cNvSpPr/>
          <p:nvPr/>
        </p:nvSpPr>
        <p:spPr>
          <a:xfrm>
            <a:off x="4087773" y="3809233"/>
            <a:ext cx="430915" cy="5383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84DFE4C-7CE3-7746-A0ED-4FEA675E12D2}"/>
              </a:ext>
            </a:extLst>
          </p:cNvPr>
          <p:cNvSpPr txBox="1"/>
          <p:nvPr/>
        </p:nvSpPr>
        <p:spPr>
          <a:xfrm>
            <a:off x="6830119" y="390832"/>
            <a:ext cx="2195526" cy="3108543"/>
          </a:xfrm>
          <a:prstGeom prst="rect">
            <a:avLst/>
          </a:prstGeom>
          <a:noFill/>
        </p:spPr>
        <p:txBody>
          <a:bodyPr wrap="square" rtlCol="0">
            <a:spAutoFit/>
          </a:bodyPr>
          <a:lstStyle/>
          <a:p>
            <a:r>
              <a:rPr lang="en-GB" dirty="0"/>
              <a:t>Data</a:t>
            </a:r>
          </a:p>
          <a:p>
            <a:pPr marL="285750" indent="-285750">
              <a:buFont typeface="Arial" panose="020B0604020202020204" pitchFamily="34" charset="0"/>
              <a:buChar char="•"/>
            </a:pPr>
            <a:r>
              <a:rPr lang="en-GB" dirty="0"/>
              <a:t>Usually sequence data</a:t>
            </a:r>
          </a:p>
          <a:p>
            <a:pPr marL="285750" indent="-285750">
              <a:buFont typeface="Arial" panose="020B0604020202020204" pitchFamily="34" charset="0"/>
              <a:buChar char="•"/>
            </a:pPr>
            <a:r>
              <a:rPr lang="en-GB" dirty="0"/>
              <a:t>Can be physical features e.g. does it have a tail,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dirty="0"/>
              <a:t>Model</a:t>
            </a:r>
          </a:p>
          <a:p>
            <a:pPr marL="285750" indent="-285750">
              <a:buFont typeface="Arial" panose="020B0604020202020204" pitchFamily="34" charset="0"/>
              <a:buChar char="•"/>
            </a:pPr>
            <a:r>
              <a:rPr lang="en-GB" dirty="0"/>
              <a:t>Assumes tree like evolution</a:t>
            </a:r>
          </a:p>
          <a:p>
            <a:pPr marL="285750" indent="-285750">
              <a:buFont typeface="Arial" panose="020B0604020202020204" pitchFamily="34" charset="0"/>
              <a:buChar char="•"/>
            </a:pPr>
            <a:r>
              <a:rPr lang="en-GB" dirty="0"/>
              <a:t>Contains a few other key features we will go through</a:t>
            </a:r>
          </a:p>
        </p:txBody>
      </p:sp>
    </p:spTree>
    <p:extLst>
      <p:ext uri="{BB962C8B-B14F-4D97-AF65-F5344CB8AC3E}">
        <p14:creationId xmlns:p14="http://schemas.microsoft.com/office/powerpoint/2010/main" val="21930604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2923</TotalTime>
  <Words>1670</Words>
  <Application>Microsoft Macintosh PowerPoint</Application>
  <PresentationFormat>On-screen Show (16:9)</PresentationFormat>
  <Paragraphs>385</Paragraphs>
  <Slides>51</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Courier New</vt:lpstr>
      <vt:lpstr>Times New Roman</vt:lpstr>
      <vt:lpstr>Simple Light</vt:lpstr>
      <vt:lpstr>Phylogenetics - thinking with trees</vt:lpstr>
      <vt:lpstr>PowerPoint Presentation</vt:lpstr>
      <vt:lpstr>Outline</vt:lpstr>
      <vt:lpstr>PowerPoint Presentation</vt:lpstr>
      <vt:lpstr>PowerPoint Presentation</vt:lpstr>
      <vt:lpstr>Why would we use phylogenies in epidemiology?</vt:lpstr>
      <vt:lpstr>How do we make a tree?</vt:lpstr>
      <vt:lpstr>PowerPoint Presentation</vt:lpstr>
      <vt:lpstr>The maximum likelihood way</vt:lpstr>
      <vt:lpstr>PowerPoint Presentation</vt:lpstr>
      <vt:lpstr>Topologies</vt:lpstr>
      <vt:lpstr>Anatomy of a tree (rooted cladogram)</vt:lpstr>
      <vt:lpstr>PowerPoint Presentation</vt:lpstr>
      <vt:lpstr>PowerPoint Presentation</vt:lpstr>
      <vt:lpstr>Additional representations: Newick Format</vt:lpstr>
      <vt:lpstr>PowerPoint Presentation</vt:lpstr>
      <vt:lpstr>PowerPoint Presentation</vt:lpstr>
      <vt:lpstr>Monophyletic clade: a group of genomes that consists of all the descendents of a common ancestor</vt:lpstr>
      <vt:lpstr>Pairwise SNP distance interpretation</vt:lpstr>
      <vt:lpstr>How to identify phylogenetic signal?</vt:lpstr>
      <vt:lpstr>Bootstraps</vt:lpstr>
      <vt:lpstr>The End</vt:lpstr>
      <vt:lpstr>Anatomy of a tree</vt:lpstr>
      <vt:lpstr>Common mistakes and how to avoid them</vt:lpstr>
      <vt:lpstr>Timed phylogenies</vt:lpstr>
      <vt:lpstr>PowerPoint Presentation</vt:lpstr>
      <vt:lpstr>PowerPoint Presentation</vt:lpstr>
      <vt:lpstr>Beyond topologies --- what are the branch lengths all about?</vt:lpstr>
      <vt:lpstr>PowerPoint Presentation</vt:lpstr>
      <vt:lpstr>PowerPoint Presentation</vt:lpstr>
      <vt:lpstr>Branch lengths</vt:lpstr>
      <vt:lpstr>Naive branch length to SNP calculation</vt:lpstr>
      <vt:lpstr>Pairwise distances</vt:lpstr>
      <vt:lpstr>PowerPoint Presentation</vt:lpstr>
      <vt:lpstr>What is happening?</vt:lpstr>
      <vt:lpstr>Models of evolution</vt:lpstr>
      <vt:lpstr>What is a SUBSTITUTION?</vt:lpstr>
      <vt:lpstr>Loads of mathematics!! (https://en.wikipedia.org/wiki/Substitution_model)</vt:lpstr>
      <vt:lpstr>But, let us get a gut feeling for the process!</vt:lpstr>
      <vt:lpstr>PowerPoint Presentation</vt:lpstr>
      <vt:lpstr>Common parameters in substitution models</vt:lpstr>
      <vt:lpstr>Jukes-Cantor 1969 (JC69)</vt:lpstr>
      <vt:lpstr>Kimura 1980 or Kimura-2-Parameter (K80)</vt:lpstr>
      <vt:lpstr>Generalised Time Reversible (GTR)</vt:lpstr>
      <vt:lpstr>Among site rate heterogeneity (Γ)</vt:lpstr>
      <vt:lpstr>Proportion Invariant Sites (I)</vt:lpstr>
      <vt:lpstr>GTR + Γ + I</vt:lpstr>
      <vt:lpstr>Pairwise SNP distance calculation</vt:lpstr>
      <vt:lpstr>Recombination</vt:lpstr>
      <vt:lpstr>PowerPoint Presentation</vt:lpstr>
      <vt:lpstr>Why would we use phylogenies in epidemiology?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Phylogenetics --- thinking with trees</dc:title>
  <cp:lastModifiedBy>Philip Ashton</cp:lastModifiedBy>
  <cp:revision>79</cp:revision>
  <dcterms:modified xsi:type="dcterms:W3CDTF">2019-03-28T02:42:14Z</dcterms:modified>
</cp:coreProperties>
</file>